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4.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5.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57" r:id="rId1"/>
    <p:sldMasterId id="2147483839" r:id="rId2"/>
    <p:sldMasterId id="2147483856" r:id="rId3"/>
    <p:sldMasterId id="2147483873" r:id="rId4"/>
    <p:sldMasterId id="2147483979" r:id="rId5"/>
  </p:sldMasterIdLst>
  <p:sldIdLst>
    <p:sldId id="263" r:id="rId6"/>
    <p:sldId id="281" r:id="rId7"/>
    <p:sldId id="284" r:id="rId8"/>
    <p:sldId id="264" r:id="rId9"/>
    <p:sldId id="256" r:id="rId10"/>
    <p:sldId id="258" r:id="rId11"/>
    <p:sldId id="259" r:id="rId12"/>
    <p:sldId id="283" r:id="rId13"/>
    <p:sldId id="261" r:id="rId14"/>
    <p:sldId id="265" r:id="rId15"/>
    <p:sldId id="266" r:id="rId16"/>
    <p:sldId id="269" r:id="rId17"/>
    <p:sldId id="270" r:id="rId18"/>
    <p:sldId id="272" r:id="rId19"/>
    <p:sldId id="279" r:id="rId20"/>
    <p:sldId id="280"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6/11/relationships/changesInfo" Target="changesInfos/changesInfo1.xml"/><Relationship Id="rId3" Type="http://schemas.openxmlformats.org/officeDocument/2006/relationships/slideMaster" Target="slideMasters/slideMaster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ss Bird" userId="69803215-0e47-4469-9b7e-ecb7fe31f194" providerId="ADAL" clId="{2F153D3F-9D18-4D28-BA4E-527913E1C05C}"/>
    <pc:docChg chg="custSel modSld">
      <pc:chgData name="Jess Bird" userId="69803215-0e47-4469-9b7e-ecb7fe31f194" providerId="ADAL" clId="{2F153D3F-9D18-4D28-BA4E-527913E1C05C}" dt="2025-09-04T10:16:17.853" v="578" actId="113"/>
      <pc:docMkLst>
        <pc:docMk/>
      </pc:docMkLst>
      <pc:sldChg chg="modSp mod">
        <pc:chgData name="Jess Bird" userId="69803215-0e47-4469-9b7e-ecb7fe31f194" providerId="ADAL" clId="{2F153D3F-9D18-4D28-BA4E-527913E1C05C}" dt="2025-09-04T10:15:09.989" v="486" actId="20577"/>
        <pc:sldMkLst>
          <pc:docMk/>
          <pc:sldMk cId="4284715084" sldId="265"/>
        </pc:sldMkLst>
        <pc:spChg chg="mod">
          <ac:chgData name="Jess Bird" userId="69803215-0e47-4469-9b7e-ecb7fe31f194" providerId="ADAL" clId="{2F153D3F-9D18-4D28-BA4E-527913E1C05C}" dt="2025-09-04T10:12:31.161" v="23" actId="20577"/>
          <ac:spMkLst>
            <pc:docMk/>
            <pc:sldMk cId="4284715084" sldId="265"/>
            <ac:spMk id="2" creationId="{8966129A-AD8E-4CD6-A921-8755A65421A3}"/>
          </ac:spMkLst>
        </pc:spChg>
        <pc:spChg chg="mod">
          <ac:chgData name="Jess Bird" userId="69803215-0e47-4469-9b7e-ecb7fe31f194" providerId="ADAL" clId="{2F153D3F-9D18-4D28-BA4E-527913E1C05C}" dt="2025-09-04T10:15:09.989" v="486" actId="20577"/>
          <ac:spMkLst>
            <pc:docMk/>
            <pc:sldMk cId="4284715084" sldId="265"/>
            <ac:spMk id="3" creationId="{7D63E07D-7060-4621-B700-8A21045B8842}"/>
          </ac:spMkLst>
        </pc:spChg>
      </pc:sldChg>
      <pc:sldChg chg="modSp mod">
        <pc:chgData name="Jess Bird" userId="69803215-0e47-4469-9b7e-ecb7fe31f194" providerId="ADAL" clId="{2F153D3F-9D18-4D28-BA4E-527913E1C05C}" dt="2025-09-04T10:16:17.853" v="578" actId="113"/>
        <pc:sldMkLst>
          <pc:docMk/>
          <pc:sldMk cId="1986282964" sldId="269"/>
        </pc:sldMkLst>
        <pc:spChg chg="mod">
          <ac:chgData name="Jess Bird" userId="69803215-0e47-4469-9b7e-ecb7fe31f194" providerId="ADAL" clId="{2F153D3F-9D18-4D28-BA4E-527913E1C05C}" dt="2025-09-04T10:16:17.853" v="578" actId="113"/>
          <ac:spMkLst>
            <pc:docMk/>
            <pc:sldMk cId="1986282964" sldId="269"/>
            <ac:spMk id="3" creationId="{7D63E07D-7060-4621-B700-8A21045B8842}"/>
          </ac:spMkLst>
        </pc:spChg>
      </pc:sldChg>
      <pc:sldChg chg="addSp delSp modSp mod">
        <pc:chgData name="Jess Bird" userId="69803215-0e47-4469-9b7e-ecb7fe31f194" providerId="ADAL" clId="{2F153D3F-9D18-4D28-BA4E-527913E1C05C}" dt="2025-09-02T14:52:49.999" v="14" actId="1076"/>
        <pc:sldMkLst>
          <pc:docMk/>
          <pc:sldMk cId="914860420" sldId="272"/>
        </pc:sldMkLst>
        <pc:picChg chg="add del mod">
          <ac:chgData name="Jess Bird" userId="69803215-0e47-4469-9b7e-ecb7fe31f194" providerId="ADAL" clId="{2F153D3F-9D18-4D28-BA4E-527913E1C05C}" dt="2025-09-02T14:50:20.328" v="1" actId="478"/>
          <ac:picMkLst>
            <pc:docMk/>
            <pc:sldMk cId="914860420" sldId="272"/>
            <ac:picMk id="9" creationId="{1A3C12F2-898F-4690-B6C1-D347F33E5353}"/>
          </ac:picMkLst>
        </pc:picChg>
        <pc:picChg chg="add mod">
          <ac:chgData name="Jess Bird" userId="69803215-0e47-4469-9b7e-ecb7fe31f194" providerId="ADAL" clId="{2F153D3F-9D18-4D28-BA4E-527913E1C05C}" dt="2025-09-02T14:52:41.945" v="11" actId="14100"/>
          <ac:picMkLst>
            <pc:docMk/>
            <pc:sldMk cId="914860420" sldId="272"/>
            <ac:picMk id="1026" creationId="{C880C267-E277-4BC0-8A2D-9B139F9870F2}"/>
          </ac:picMkLst>
        </pc:picChg>
        <pc:picChg chg="add mod">
          <ac:chgData name="Jess Bird" userId="69803215-0e47-4469-9b7e-ecb7fe31f194" providerId="ADAL" clId="{2F153D3F-9D18-4D28-BA4E-527913E1C05C}" dt="2025-09-02T14:52:49.999" v="14" actId="1076"/>
          <ac:picMkLst>
            <pc:docMk/>
            <pc:sldMk cId="914860420" sldId="272"/>
            <ac:picMk id="1028" creationId="{EF3472FB-0DEC-4347-A78C-03FEF38CA94E}"/>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B3A824-1A51-4B26-AD58-A6D8E14F6C04}"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785401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977526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5059C3-6A89-4494-99FF-5A4D6FFD50EB}"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780771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smtClean="0"/>
              <a:t>9/4/2025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11916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30E46F-7819-4ACF-B48B-48222C2ACC88}" type="datetimeFigureOut">
              <a:rPr lang="en-US" smtClean="0"/>
              <a:t>9/4/2025</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793743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smtClean="0"/>
              <a:t>9/4/2025</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3453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1D9284-D300-4297-87F7-E791DCC15DB1}" type="datetimeFigureOut">
              <a:rPr lang="en-US" smtClean="0"/>
              <a:t>9/4/2025</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757909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D525BB-DA17-4BA0-B3C8-3AC3ABC827E6}" type="datetimeFigureOut">
              <a:rPr lang="en-US" smtClean="0"/>
              <a:t>9/4/2025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668066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5" name="Date Placeholder 4"/>
          <p:cNvSpPr>
            <a:spLocks noGrp="1"/>
          </p:cNvSpPr>
          <p:nvPr>
            <p:ph type="dt" sz="half" idx="10"/>
          </p:nvPr>
        </p:nvSpPr>
        <p:spPr/>
        <p:txBody>
          <a:bodyPr/>
          <a:lstStyle/>
          <a:p>
            <a:fld id="{B16C4C9A-3960-41CF-A4E9-2A8FB932454B}" type="datetimeFigureOut">
              <a:rPr lang="en-US" smtClean="0"/>
              <a:t>9/4/2025</a:t>
            </a:fld>
            <a:endParaRPr lang="en-US" dirty="0"/>
          </a:p>
        </p:txBody>
      </p:sp>
    </p:spTree>
    <p:extLst>
      <p:ext uri="{BB962C8B-B14F-4D97-AF65-F5344CB8AC3E}">
        <p14:creationId xmlns:p14="http://schemas.microsoft.com/office/powerpoint/2010/main" val="1594944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9131254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76477666"/>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3953658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42693340"/>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9880006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594367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727294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B3A824-1A51-4B26-AD58-A6D8E14F6C04}"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8903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545568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5059C3-6A89-4494-99FF-5A4D6FFD50EB}"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708986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smtClean="0"/>
              <a:t>9/4/2025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476757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30E46F-7819-4ACF-B48B-48222C2ACC88}" type="datetimeFigureOut">
              <a:rPr lang="en-US" smtClean="0"/>
              <a:t>9/4/2025</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71492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smtClean="0"/>
              <a:t>9/4/2025</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20093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1D9284-D300-4297-87F7-E791DCC15DB1}" type="datetimeFigureOut">
              <a:rPr lang="en-US" smtClean="0"/>
              <a:t>9/4/2025</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4364596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D525BB-DA17-4BA0-B3C8-3AC3ABC827E6}" type="datetimeFigureOut">
              <a:rPr lang="en-US" smtClean="0"/>
              <a:t>9/4/2025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389394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16C4C9A-3960-41CF-A4E9-2A8FB932454B}" type="datetimeFigureOut">
              <a:rPr lang="en-US" smtClean="0"/>
              <a:t>9/4/2025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843285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52551711"/>
      </p:ext>
    </p:extLst>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178741884"/>
      </p:ext>
    </p:extLst>
  </p:cSld>
  <p:clrMapOvr>
    <a:masterClrMapping/>
  </p:clrMapOvr>
  <p:hf sldNum="0"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37795371"/>
      </p:ext>
    </p:extLst>
  </p:cSld>
  <p:clrMapOvr>
    <a:masterClrMapping/>
  </p:clrMapOvr>
  <p:hf sldNum="0"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11169011"/>
      </p:ext>
    </p:extLst>
  </p:cSld>
  <p:clrMapOvr>
    <a:masterClrMapping/>
  </p:clrMapOvr>
  <p:hf sldNum="0"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14013323"/>
      </p:ext>
    </p:extLst>
  </p:cSld>
  <p:clrMapOvr>
    <a:masterClrMapping/>
  </p:clrMapOvr>
  <p:hf sldNum="0" hdr="0" ftr="0" dt="0"/>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8500206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37007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B3A824-1A51-4B26-AD58-A6D8E14F6C04}"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3092238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666942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5059C3-6A89-4494-99FF-5A4D6FFD50EB}"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8891771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smtClean="0"/>
              <a:t>9/4/2025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7102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30E46F-7819-4ACF-B48B-48222C2ACC88}" type="datetimeFigureOut">
              <a:rPr lang="en-US" smtClean="0"/>
              <a:t>9/4/2025</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5574080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smtClean="0"/>
              <a:t>9/4/2025</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1964422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1D9284-D300-4297-87F7-E791DCC15DB1}" type="datetimeFigureOut">
              <a:rPr lang="en-US" smtClean="0"/>
              <a:t>9/4/2025</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7850756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D525BB-DA17-4BA0-B3C8-3AC3ABC827E6}" type="datetimeFigureOut">
              <a:rPr lang="en-US" smtClean="0"/>
              <a:t>9/4/2025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8898948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16C4C9A-3960-41CF-A4E9-2A8FB932454B}" type="datetimeFigureOut">
              <a:rPr lang="en-US" smtClean="0"/>
              <a:t>9/4/2025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083911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43156223"/>
      </p:ext>
    </p:extLst>
  </p:cSld>
  <p:clrMapOvr>
    <a:masterClrMapping/>
  </p:clrMapOvr>
  <p:hf sldNum="0" hdr="0" ftr="0" dt="0"/>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147021144"/>
      </p:ext>
    </p:extLst>
  </p:cSld>
  <p:clrMapOvr>
    <a:masterClrMapping/>
  </p:clrMapOvr>
  <p:hf sldNum="0" hdr="0" ftr="0" dt="0"/>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209189721"/>
      </p:ext>
    </p:extLst>
  </p:cSld>
  <p:clrMapOvr>
    <a:masterClrMapping/>
  </p:clrMapOvr>
  <p:hf sldNum="0" hdr="0" ftr="0" dt="0"/>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96848560"/>
      </p:ext>
    </p:extLst>
  </p:cSld>
  <p:clrMapOvr>
    <a:masterClrMapping/>
  </p:clrMapOvr>
  <p:hf sldNum="0" hdr="0" ftr="0" dt="0"/>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19139095"/>
      </p:ext>
    </p:extLst>
  </p:cSld>
  <p:clrMapOvr>
    <a:masterClrMapping/>
  </p:clrMapOvr>
  <p:hf sldNum="0" hdr="0" ftr="0" dt="0"/>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2516109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0982021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B3A824-1A51-4B26-AD58-A6D8E14F6C04}"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4965972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0516997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5059C3-6A89-4494-99FF-5A4D6FFD50EB}"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8571333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smtClean="0"/>
              <a:t>9/4/2025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8852112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30E46F-7819-4ACF-B48B-48222C2ACC88}" type="datetimeFigureOut">
              <a:rPr lang="en-US" smtClean="0"/>
              <a:t>9/4/2025</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0714916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smtClean="0"/>
              <a:t>9/4/2025</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2714989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1D9284-D300-4297-87F7-E791DCC15DB1}" type="datetimeFigureOut">
              <a:rPr lang="en-US" smtClean="0"/>
              <a:t>9/4/2025</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8426962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D525BB-DA17-4BA0-B3C8-3AC3ABC827E6}" type="datetimeFigureOut">
              <a:rPr lang="en-US" smtClean="0"/>
              <a:t>9/4/2025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917488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5" name="Date Placeholder 4"/>
          <p:cNvSpPr>
            <a:spLocks noGrp="1"/>
          </p:cNvSpPr>
          <p:nvPr>
            <p:ph type="dt" sz="half" idx="10"/>
          </p:nvPr>
        </p:nvSpPr>
        <p:spPr/>
        <p:txBody>
          <a:bodyPr/>
          <a:lstStyle/>
          <a:p>
            <a:fld id="{B16C4C9A-3960-41CF-A4E9-2A8FB932454B}" type="datetimeFigureOut">
              <a:rPr lang="en-US" smtClean="0"/>
              <a:t>9/4/2025</a:t>
            </a:fld>
            <a:endParaRPr lang="en-US" dirty="0"/>
          </a:p>
        </p:txBody>
      </p:sp>
    </p:spTree>
    <p:extLst>
      <p:ext uri="{BB962C8B-B14F-4D97-AF65-F5344CB8AC3E}">
        <p14:creationId xmlns:p14="http://schemas.microsoft.com/office/powerpoint/2010/main" val="286597494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27397407"/>
      </p:ext>
    </p:extLst>
  </p:cSld>
  <p:clrMapOvr>
    <a:masterClrMapping/>
  </p:clrMapOvr>
  <p:hf sldNum="0" hdr="0" ftr="0" dt="0"/>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29817932"/>
      </p:ext>
    </p:extLst>
  </p:cSld>
  <p:clrMapOvr>
    <a:masterClrMapping/>
  </p:clrMapOvr>
  <p:hf sldNum="0" hdr="0" ftr="0" dt="0"/>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09050048"/>
      </p:ext>
    </p:extLst>
  </p:cSld>
  <p:clrMapOvr>
    <a:masterClrMapping/>
  </p:clrMapOvr>
  <p:hf sldNum="0" hdr="0" ftr="0" dt="0"/>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84992045"/>
      </p:ext>
    </p:extLst>
  </p:cSld>
  <p:clrMapOvr>
    <a:masterClrMapping/>
  </p:clrMapOvr>
  <p:hf sldNum="0" hdr="0" ftr="0" dt="0"/>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58229106"/>
      </p:ext>
    </p:extLst>
  </p:cSld>
  <p:clrMapOvr>
    <a:masterClrMapping/>
  </p:clrMapOvr>
  <p:hf sldNum="0" hdr="0" ftr="0" dt="0"/>
</p:sldLayout>
</file>

<file path=ppt/slideLayouts/slideLayout6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3428783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4239004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9AB3A824-1A51-4B26-AD58-A6D8E14F6C04}" type="datetimeFigureOut">
              <a:rPr lang="en-US" smtClean="0"/>
              <a:t>9/4/2025</a:t>
            </a:fld>
            <a:endParaRPr lang="en-US" dirty="0"/>
          </a:p>
        </p:txBody>
      </p:sp>
      <p:sp>
        <p:nvSpPr>
          <p:cNvPr id="5" name="Footer Placeholder 4"/>
          <p:cNvSpPr>
            <a:spLocks noGrp="1"/>
          </p:cNvSpPr>
          <p:nvPr>
            <p:ph type="ftr" sz="quarter" idx="11"/>
          </p:nvPr>
        </p:nvSpPr>
        <p:spPr/>
        <p:txBody>
          <a:bodyPr/>
          <a:lstStyle>
            <a:lvl1pPr>
              <a:defRPr>
                <a:solidFill>
                  <a:srgbClr val="FFFFFF"/>
                </a:solidFill>
              </a:defRPr>
            </a:lvl1pPr>
          </a:lstStyle>
          <a:p>
            <a:r>
              <a:rPr lang="en-US"/>
              <a:t>
              </a:t>
            </a:r>
            <a:endParaRPr lang="en-US" dirty="0"/>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6D22F896-40B5-4ADD-8801-0D06FADFA095}" type="slidenum">
              <a:rPr lang="en-US" smtClean="0"/>
              <a:t>‹#›</a:t>
            </a:fld>
            <a:endParaRPr lang="en-US" dirty="0"/>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7314984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8764026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5059C3-6A89-4494-99FF-5A4D6FFD50EB}"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391190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smtClean="0"/>
              <a:t>9/4/2025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3367826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CBC1C18-307B-4F68-A007-B5B542270E8D}" type="datetimeFigureOut">
              <a:rPr lang="en-US" smtClean="0"/>
              <a:t>9/4/2025</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350870769"/>
      </p:ext>
    </p:extLst>
  </p:cSld>
  <p:clrMapOvr>
    <a:masterClrMapping/>
  </p:clrMapOvr>
  <p:hf sldNum="0" hdr="0" ftr="0" dt="0"/>
</p:sldLayout>
</file>

<file path=ppt/slideLayouts/slideLayout7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smtClean="0"/>
              <a:t>9/4/2025</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1414617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1D9284-D300-4297-87F7-E791DCC15DB1}" type="datetimeFigureOut">
              <a:rPr lang="en-US" smtClean="0"/>
              <a:t>9/4/2025</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2974430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7D525BB-DA17-4BA0-B3C8-3AC3ABC827E6}" type="datetimeFigureOut">
              <a:rPr lang="en-US" smtClean="0"/>
              <a:t>9/4/2025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8066686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16C4C9A-3960-41CF-A4E9-2A8FB932454B}" type="datetimeFigureOut">
              <a:rPr lang="en-US" smtClean="0"/>
              <a:t>9/4/2025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8615777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3357200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smtClean="0"/>
              <a:t>9/4/2025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363023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theme" Target="../theme/theme4.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2.xml"/><Relationship Id="rId3" Type="http://schemas.openxmlformats.org/officeDocument/2006/relationships/slideLayout" Target="../slideLayouts/slideLayout67.xml"/><Relationship Id="rId7" Type="http://schemas.openxmlformats.org/officeDocument/2006/relationships/slideLayout" Target="../slideLayouts/slideLayout71.xml"/><Relationship Id="rId12" Type="http://schemas.openxmlformats.org/officeDocument/2006/relationships/theme" Target="../theme/theme5.xml"/><Relationship Id="rId2" Type="http://schemas.openxmlformats.org/officeDocument/2006/relationships/slideLayout" Target="../slideLayouts/slideLayout66.xml"/><Relationship Id="rId1" Type="http://schemas.openxmlformats.org/officeDocument/2006/relationships/slideLayout" Target="../slideLayouts/slideLayout65.xml"/><Relationship Id="rId6" Type="http://schemas.openxmlformats.org/officeDocument/2006/relationships/slideLayout" Target="../slideLayouts/slideLayout70.xml"/><Relationship Id="rId11" Type="http://schemas.openxmlformats.org/officeDocument/2006/relationships/slideLayout" Target="../slideLayouts/slideLayout75.xml"/><Relationship Id="rId5" Type="http://schemas.openxmlformats.org/officeDocument/2006/relationships/slideLayout" Target="../slideLayouts/slideLayout69.xml"/><Relationship Id="rId10" Type="http://schemas.openxmlformats.org/officeDocument/2006/relationships/slideLayout" Target="../slideLayouts/slideLayout74.xml"/><Relationship Id="rId4" Type="http://schemas.openxmlformats.org/officeDocument/2006/relationships/slideLayout" Target="../slideLayouts/slideLayout68.xml"/><Relationship Id="rId9" Type="http://schemas.openxmlformats.org/officeDocument/2006/relationships/slideLayout" Target="../slideLayouts/slideLayout7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CBC1C18-307B-4F68-A007-B5B542270E8D}" type="datetimeFigureOut">
              <a:rPr lang="en-US" smtClean="0"/>
              <a:t>9/4/2025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
              </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536665014"/>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 id="2147483770" r:id="rId13"/>
    <p:sldLayoutId id="2147483771" r:id="rId14"/>
    <p:sldLayoutId id="2147483772" r:id="rId15"/>
    <p:sldLayoutId id="2147483773"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CBC1C18-307B-4F68-A007-B5B542270E8D}" type="datetimeFigureOut">
              <a:rPr lang="en-US" smtClean="0"/>
              <a:t>9/4/2025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
              </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79299430"/>
      </p:ext>
    </p:extLst>
  </p:cSld>
  <p:clrMap bg1="lt1" tx1="dk1" bg2="lt2" tx2="dk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 id="2147483851" r:id="rId12"/>
    <p:sldLayoutId id="2147483852" r:id="rId13"/>
    <p:sldLayoutId id="2147483853" r:id="rId14"/>
    <p:sldLayoutId id="2147483854" r:id="rId15"/>
    <p:sldLayoutId id="2147483855"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CBC1C18-307B-4F68-A007-B5B542270E8D}" type="datetimeFigureOut">
              <a:rPr lang="en-US" smtClean="0"/>
              <a:t>9/4/2025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
              </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78206028"/>
      </p:ext>
    </p:extLst>
  </p:cSld>
  <p:clrMap bg1="lt1" tx1="dk1" bg2="lt2" tx2="dk2" accent1="accent1" accent2="accent2" accent3="accent3" accent4="accent4" accent5="accent5" accent6="accent6" hlink="hlink" folHlink="folHlink"/>
  <p:sldLayoutIdLst>
    <p:sldLayoutId id="2147483857" r:id="rId1"/>
    <p:sldLayoutId id="2147483858" r:id="rId2"/>
    <p:sldLayoutId id="2147483859" r:id="rId3"/>
    <p:sldLayoutId id="2147483860" r:id="rId4"/>
    <p:sldLayoutId id="2147483861" r:id="rId5"/>
    <p:sldLayoutId id="2147483862" r:id="rId6"/>
    <p:sldLayoutId id="2147483863" r:id="rId7"/>
    <p:sldLayoutId id="2147483864" r:id="rId8"/>
    <p:sldLayoutId id="2147483865" r:id="rId9"/>
    <p:sldLayoutId id="2147483866" r:id="rId10"/>
    <p:sldLayoutId id="2147483867" r:id="rId11"/>
    <p:sldLayoutId id="2147483868" r:id="rId12"/>
    <p:sldLayoutId id="2147483869" r:id="rId13"/>
    <p:sldLayoutId id="2147483870" r:id="rId14"/>
    <p:sldLayoutId id="2147483871" r:id="rId15"/>
    <p:sldLayoutId id="2147483872" r:id="rId16"/>
  </p:sldLayoutIdLst>
  <p:hf sldNum="0" hdr="0" ftr="0" dt="0"/>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CBC1C18-307B-4F68-A007-B5B542270E8D}" type="datetimeFigureOut">
              <a:rPr lang="en-US" smtClean="0"/>
              <a:t>9/4/2025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
              </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617498054"/>
      </p:ext>
    </p:extLst>
  </p:cSld>
  <p:clrMap bg1="lt1" tx1="dk1" bg2="lt2" tx2="dk2" accent1="accent1" accent2="accent2" accent3="accent3" accent4="accent4" accent5="accent5" accent6="accent6" hlink="hlink" folHlink="folHlink"/>
  <p:sldLayoutIdLst>
    <p:sldLayoutId id="2147483874" r:id="rId1"/>
    <p:sldLayoutId id="2147483875" r:id="rId2"/>
    <p:sldLayoutId id="2147483876" r:id="rId3"/>
    <p:sldLayoutId id="2147483877" r:id="rId4"/>
    <p:sldLayoutId id="2147483878" r:id="rId5"/>
    <p:sldLayoutId id="2147483879" r:id="rId6"/>
    <p:sldLayoutId id="2147483880" r:id="rId7"/>
    <p:sldLayoutId id="2147483881" r:id="rId8"/>
    <p:sldLayoutId id="2147483882" r:id="rId9"/>
    <p:sldLayoutId id="2147483883" r:id="rId10"/>
    <p:sldLayoutId id="2147483884" r:id="rId11"/>
    <p:sldLayoutId id="2147483885" r:id="rId12"/>
    <p:sldLayoutId id="2147483886" r:id="rId13"/>
    <p:sldLayoutId id="2147483887" r:id="rId14"/>
    <p:sldLayoutId id="2147483888" r:id="rId15"/>
    <p:sldLayoutId id="2147483889"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3CBC1C18-307B-4F68-A007-B5B542270E8D}" type="datetimeFigureOut">
              <a:rPr lang="en-US" smtClean="0"/>
              <a:t>9/4/2025</a:t>
            </a:fld>
            <a:endParaRPr lang="en-US" dirty="0"/>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r>
              <a:rPr lang="en-US"/>
              <a:t>
              </a:t>
            </a:r>
            <a:endParaRPr lang="en-US" dirty="0"/>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86354736"/>
      </p:ext>
    </p:extLst>
  </p:cSld>
  <p:clrMap bg1="lt1" tx1="dk1" bg2="lt2" tx2="dk2" accent1="accent1" accent2="accent2" accent3="accent3" accent4="accent4" accent5="accent5" accent6="accent6" hlink="hlink" folHlink="folHlink"/>
  <p:sldLayoutIdLst>
    <p:sldLayoutId id="2147483980" r:id="rId1"/>
    <p:sldLayoutId id="2147483981" r:id="rId2"/>
    <p:sldLayoutId id="2147483982" r:id="rId3"/>
    <p:sldLayoutId id="2147483983" r:id="rId4"/>
    <p:sldLayoutId id="2147483984" r:id="rId5"/>
    <p:sldLayoutId id="2147483985" r:id="rId6"/>
    <p:sldLayoutId id="2147483986" r:id="rId7"/>
    <p:sldLayoutId id="2147483987" r:id="rId8"/>
    <p:sldLayoutId id="2147483988" r:id="rId9"/>
    <p:sldLayoutId id="2147483989" r:id="rId10"/>
    <p:sldLayoutId id="2147483990" r:id="rId11"/>
  </p:sldLayoutIdLst>
  <p:hf sldNum="0"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6.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6.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4.xml"/><Relationship Id="rId1" Type="http://schemas.openxmlformats.org/officeDocument/2006/relationships/themeOverride" Target="../theme/themeOverride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50.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50.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50.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34.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66.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66.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A11B0-48CD-4149-8865-F1127CEF1CBD}"/>
              </a:ext>
            </a:extLst>
          </p:cNvPr>
          <p:cNvSpPr>
            <a:spLocks noGrp="1"/>
          </p:cNvSpPr>
          <p:nvPr>
            <p:ph type="title"/>
          </p:nvPr>
        </p:nvSpPr>
        <p:spPr>
          <a:xfrm>
            <a:off x="457200" y="284176"/>
            <a:ext cx="11460480" cy="1508760"/>
          </a:xfrm>
        </p:spPr>
        <p:txBody>
          <a:bodyPr>
            <a:normAutofit/>
          </a:bodyPr>
          <a:lstStyle/>
          <a:p>
            <a:pPr algn="ctr"/>
            <a:r>
              <a:rPr lang="en-GB" sz="4800" b="1" dirty="0">
                <a:latin typeface="Arial" panose="020B0604020202020204" pitchFamily="34" charset="0"/>
                <a:cs typeface="Arial" panose="020B0604020202020204" pitchFamily="34" charset="0"/>
              </a:rPr>
              <a:t>Our Lady of Grace Catholic Academy </a:t>
            </a:r>
          </a:p>
        </p:txBody>
      </p:sp>
      <p:sp>
        <p:nvSpPr>
          <p:cNvPr id="6" name="TextBox 5">
            <a:extLst>
              <a:ext uri="{FF2B5EF4-FFF2-40B4-BE49-F238E27FC236}">
                <a16:creationId xmlns:a16="http://schemas.microsoft.com/office/drawing/2014/main" id="{0B974B6B-1B58-499D-B123-75EEA4DA6043}"/>
              </a:ext>
            </a:extLst>
          </p:cNvPr>
          <p:cNvSpPr txBox="1"/>
          <p:nvPr/>
        </p:nvSpPr>
        <p:spPr>
          <a:xfrm>
            <a:off x="5142565" y="1659285"/>
            <a:ext cx="6321124" cy="3416320"/>
          </a:xfrm>
          <a:prstGeom prst="rect">
            <a:avLst/>
          </a:prstGeom>
          <a:noFill/>
        </p:spPr>
        <p:txBody>
          <a:bodyPr wrap="square" rtlCol="0">
            <a:spAutoFit/>
          </a:bodyPr>
          <a:lstStyle/>
          <a:p>
            <a:r>
              <a:rPr lang="en-GB" sz="4800" dirty="0">
                <a:latin typeface="Arial" panose="020B0604020202020204" pitchFamily="34" charset="0"/>
                <a:cs typeface="Arial" panose="020B0604020202020204" pitchFamily="34" charset="0"/>
              </a:rPr>
              <a:t>After School Enrichment Activities</a:t>
            </a:r>
          </a:p>
          <a:p>
            <a:endParaRPr lang="en-GB" sz="4800" dirty="0">
              <a:latin typeface="Arial" panose="020B0604020202020204" pitchFamily="34" charset="0"/>
              <a:cs typeface="Arial" panose="020B0604020202020204" pitchFamily="34" charset="0"/>
            </a:endParaRPr>
          </a:p>
          <a:p>
            <a:r>
              <a:rPr lang="en-GB" sz="3600" dirty="0">
                <a:latin typeface="Arial" panose="020B0604020202020204" pitchFamily="34" charset="0"/>
                <a:cs typeface="Arial" panose="020B0604020202020204" pitchFamily="34" charset="0"/>
              </a:rPr>
              <a:t>Autumn 1  </a:t>
            </a:r>
          </a:p>
          <a:p>
            <a:r>
              <a:rPr lang="en-GB" sz="3600" dirty="0">
                <a:latin typeface="Arial" panose="020B0604020202020204" pitchFamily="34" charset="0"/>
                <a:cs typeface="Arial" panose="020B0604020202020204" pitchFamily="34" charset="0"/>
              </a:rPr>
              <a:t>15/09/2025 – 24/10/2025</a:t>
            </a:r>
          </a:p>
        </p:txBody>
      </p:sp>
      <p:pic>
        <p:nvPicPr>
          <p:cNvPr id="9" name="Picture 8">
            <a:extLst>
              <a:ext uri="{FF2B5EF4-FFF2-40B4-BE49-F238E27FC236}">
                <a16:creationId xmlns:a16="http://schemas.microsoft.com/office/drawing/2014/main" id="{E747A6FF-7A20-4AE4-A3DE-AB29A7CC69B7}"/>
              </a:ext>
            </a:extLst>
          </p:cNvPr>
          <p:cNvPicPr>
            <a:picLocks noChangeAspect="1"/>
          </p:cNvPicPr>
          <p:nvPr/>
        </p:nvPicPr>
        <p:blipFill>
          <a:blip r:embed="rId2"/>
          <a:stretch>
            <a:fillRect/>
          </a:stretch>
        </p:blipFill>
        <p:spPr>
          <a:xfrm>
            <a:off x="8898572" y="5198715"/>
            <a:ext cx="2565117" cy="1073523"/>
          </a:xfrm>
          <a:prstGeom prst="rect">
            <a:avLst/>
          </a:prstGeom>
        </p:spPr>
      </p:pic>
      <p:pic>
        <p:nvPicPr>
          <p:cNvPr id="11" name="Picture 10">
            <a:extLst>
              <a:ext uri="{FF2B5EF4-FFF2-40B4-BE49-F238E27FC236}">
                <a16:creationId xmlns:a16="http://schemas.microsoft.com/office/drawing/2014/main" id="{4C143FDE-4132-4AC4-BA3F-B577B42BC6B6}"/>
              </a:ext>
            </a:extLst>
          </p:cNvPr>
          <p:cNvPicPr>
            <a:picLocks noChangeAspect="1"/>
          </p:cNvPicPr>
          <p:nvPr/>
        </p:nvPicPr>
        <p:blipFill>
          <a:blip r:embed="rId3">
            <a:alphaModFix amt="70000"/>
            <a:extLst>
              <a:ext uri="{28A0092B-C50C-407E-A947-70E740481C1C}">
                <a14:useLocalDpi xmlns:a14="http://schemas.microsoft.com/office/drawing/2010/main" val="0"/>
              </a:ext>
            </a:extLst>
          </a:blip>
          <a:stretch>
            <a:fillRect/>
          </a:stretch>
        </p:blipFill>
        <p:spPr>
          <a:xfrm>
            <a:off x="728311" y="1516110"/>
            <a:ext cx="3729505" cy="4410039"/>
          </a:xfrm>
          <a:prstGeom prst="rect">
            <a:avLst/>
          </a:prstGeom>
        </p:spPr>
      </p:pic>
    </p:spTree>
    <p:extLst>
      <p:ext uri="{BB962C8B-B14F-4D97-AF65-F5344CB8AC3E}">
        <p14:creationId xmlns:p14="http://schemas.microsoft.com/office/powerpoint/2010/main" val="24575517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A11B0-48CD-4149-8865-F1127CEF1CBD}"/>
              </a:ext>
            </a:extLst>
          </p:cNvPr>
          <p:cNvSpPr>
            <a:spLocks noGrp="1"/>
          </p:cNvSpPr>
          <p:nvPr>
            <p:ph type="title"/>
          </p:nvPr>
        </p:nvSpPr>
        <p:spPr>
          <a:xfrm>
            <a:off x="457200" y="284176"/>
            <a:ext cx="11460480" cy="1508760"/>
          </a:xfrm>
        </p:spPr>
        <p:txBody>
          <a:bodyPr>
            <a:normAutofit/>
          </a:bodyPr>
          <a:lstStyle/>
          <a:p>
            <a:pPr algn="ctr"/>
            <a:r>
              <a:rPr lang="en-GB" sz="4800" b="1" dirty="0">
                <a:latin typeface="Arial" panose="020B0604020202020204" pitchFamily="34" charset="0"/>
                <a:cs typeface="Arial" panose="020B0604020202020204" pitchFamily="34" charset="0"/>
              </a:rPr>
              <a:t>Our Lady of Grace Catholic Academy </a:t>
            </a:r>
          </a:p>
        </p:txBody>
      </p:sp>
      <p:sp>
        <p:nvSpPr>
          <p:cNvPr id="6" name="TextBox 5">
            <a:extLst>
              <a:ext uri="{FF2B5EF4-FFF2-40B4-BE49-F238E27FC236}">
                <a16:creationId xmlns:a16="http://schemas.microsoft.com/office/drawing/2014/main" id="{0B974B6B-1B58-499D-B123-75EEA4DA6043}"/>
              </a:ext>
            </a:extLst>
          </p:cNvPr>
          <p:cNvSpPr txBox="1"/>
          <p:nvPr/>
        </p:nvSpPr>
        <p:spPr>
          <a:xfrm>
            <a:off x="721895" y="1659285"/>
            <a:ext cx="10741794" cy="341632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Clubs start w/c Monday 15th September 2025</a:t>
            </a:r>
          </a:p>
          <a:p>
            <a:r>
              <a:rPr lang="en-GB" dirty="0">
                <a:latin typeface="Arial" panose="020B0604020202020204" pitchFamily="34" charset="0"/>
                <a:cs typeface="Arial" panose="020B0604020202020204" pitchFamily="34" charset="0"/>
              </a:rPr>
              <a:t>and will finish Friday 24</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October 2025</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Here at Our Lady of Grace we plan and deliver a range of meaningful opportunities outside of the classroom to broaden children’s horizons. Through the delivery of extra curricular activities we aim to provide children and families extra support, opportunities, and activities beyond the school day. These activities help children learn new skills, stay active, and build confidence in a safe and fun environment. They also support families by offering childcare, clubs, and community programs that make school a place where everyone can learn, grow, and thrive together.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This booklet outlines all the clubs available this half term.</a:t>
            </a:r>
          </a:p>
        </p:txBody>
      </p:sp>
      <p:pic>
        <p:nvPicPr>
          <p:cNvPr id="9" name="Picture 8">
            <a:extLst>
              <a:ext uri="{FF2B5EF4-FFF2-40B4-BE49-F238E27FC236}">
                <a16:creationId xmlns:a16="http://schemas.microsoft.com/office/drawing/2014/main" id="{E747A6FF-7A20-4AE4-A3DE-AB29A7CC69B7}"/>
              </a:ext>
            </a:extLst>
          </p:cNvPr>
          <p:cNvPicPr>
            <a:picLocks noChangeAspect="1"/>
          </p:cNvPicPr>
          <p:nvPr/>
        </p:nvPicPr>
        <p:blipFill>
          <a:blip r:embed="rId2"/>
          <a:stretch>
            <a:fillRect/>
          </a:stretch>
        </p:blipFill>
        <p:spPr>
          <a:xfrm>
            <a:off x="8898572" y="5198715"/>
            <a:ext cx="2565117" cy="1073523"/>
          </a:xfrm>
          <a:prstGeom prst="rect">
            <a:avLst/>
          </a:prstGeom>
        </p:spPr>
      </p:pic>
      <p:pic>
        <p:nvPicPr>
          <p:cNvPr id="8" name="Picture 7">
            <a:extLst>
              <a:ext uri="{FF2B5EF4-FFF2-40B4-BE49-F238E27FC236}">
                <a16:creationId xmlns:a16="http://schemas.microsoft.com/office/drawing/2014/main" id="{B8573FFF-2F05-4674-8305-76BE71E553DB}"/>
              </a:ext>
            </a:extLst>
          </p:cNvPr>
          <p:cNvPicPr>
            <a:picLocks noChangeAspect="1"/>
          </p:cNvPicPr>
          <p:nvPr/>
        </p:nvPicPr>
        <p:blipFill>
          <a:blip r:embed="rId3">
            <a:alphaModFix amt="70000"/>
            <a:extLst>
              <a:ext uri="{28A0092B-C50C-407E-A947-70E740481C1C}">
                <a14:useLocalDpi xmlns:a14="http://schemas.microsoft.com/office/drawing/2010/main" val="0"/>
              </a:ext>
            </a:extLst>
          </a:blip>
          <a:stretch>
            <a:fillRect/>
          </a:stretch>
        </p:blipFill>
        <p:spPr>
          <a:xfrm>
            <a:off x="10005854" y="1467672"/>
            <a:ext cx="1070804" cy="1266197"/>
          </a:xfrm>
          <a:prstGeom prst="rect">
            <a:avLst/>
          </a:prstGeom>
        </p:spPr>
      </p:pic>
    </p:spTree>
    <p:extLst>
      <p:ext uri="{BB962C8B-B14F-4D97-AF65-F5344CB8AC3E}">
        <p14:creationId xmlns:p14="http://schemas.microsoft.com/office/powerpoint/2010/main" val="716461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FEE17-F339-4E91-B727-A4ECEFDAF4BB}"/>
              </a:ext>
            </a:extLst>
          </p:cNvPr>
          <p:cNvSpPr>
            <a:spLocks noGrp="1"/>
          </p:cNvSpPr>
          <p:nvPr>
            <p:ph type="title"/>
          </p:nvPr>
        </p:nvSpPr>
        <p:spPr/>
        <p:txBody>
          <a:bodyPr/>
          <a:lstStyle/>
          <a:p>
            <a:r>
              <a:rPr lang="en-GB" dirty="0"/>
              <a:t>Faith Formation and Reflection </a:t>
            </a:r>
          </a:p>
        </p:txBody>
      </p:sp>
      <p:sp>
        <p:nvSpPr>
          <p:cNvPr id="3" name="Content Placeholder 2">
            <a:extLst>
              <a:ext uri="{FF2B5EF4-FFF2-40B4-BE49-F238E27FC236}">
                <a16:creationId xmlns:a16="http://schemas.microsoft.com/office/drawing/2014/main" id="{785C750F-4540-4923-BBF2-4754A953D313}"/>
              </a:ext>
            </a:extLst>
          </p:cNvPr>
          <p:cNvSpPr>
            <a:spLocks noGrp="1"/>
          </p:cNvSpPr>
          <p:nvPr>
            <p:ph idx="1"/>
          </p:nvPr>
        </p:nvSpPr>
        <p:spPr>
          <a:xfrm>
            <a:off x="677334" y="1491916"/>
            <a:ext cx="10045209" cy="4756484"/>
          </a:xfrm>
        </p:spPr>
        <p:txBody>
          <a:bodyPr>
            <a:normAutofit fontScale="92500" lnSpcReduction="20000"/>
          </a:bodyPr>
          <a:lstStyle/>
          <a:p>
            <a:pPr marL="0" indent="0">
              <a:buNone/>
            </a:pPr>
            <a:r>
              <a:rPr lang="en-GB" b="1" dirty="0">
                <a:latin typeface="Arial" panose="020B0604020202020204" pitchFamily="34" charset="0"/>
                <a:cs typeface="Arial" panose="020B0604020202020204" pitchFamily="34" charset="0"/>
              </a:rPr>
              <a:t>Faith formation and reflection clubs will help children to develop the following values:</a:t>
            </a:r>
          </a:p>
          <a:p>
            <a:r>
              <a:rPr lang="en-GB" dirty="0">
                <a:latin typeface="Arial" panose="020B0604020202020204" pitchFamily="34" charset="0"/>
                <a:cs typeface="Arial" panose="020B0604020202020204" pitchFamily="34" charset="0"/>
              </a:rPr>
              <a:t>To trust in God’s love and grow in our relationship with Him through prayer, learning, and reflection.</a:t>
            </a:r>
          </a:p>
          <a:p>
            <a:r>
              <a:rPr lang="en-GB" dirty="0">
                <a:latin typeface="Arial" panose="020B0604020202020204" pitchFamily="34" charset="0"/>
                <a:cs typeface="Arial" panose="020B0604020202020204" pitchFamily="34" charset="0"/>
              </a:rPr>
              <a:t>To follow Jesus’ example by showing love, respect, and kindness to everyone.</a:t>
            </a:r>
          </a:p>
          <a:p>
            <a:r>
              <a:rPr lang="en-GB" dirty="0">
                <a:latin typeface="Arial" panose="020B0604020202020204" pitchFamily="34" charset="0"/>
                <a:cs typeface="Arial" panose="020B0604020202020204" pitchFamily="34" charset="0"/>
              </a:rPr>
              <a:t>To support one another, build friendships, and grow together as part of God’s family.</a:t>
            </a:r>
          </a:p>
          <a:p>
            <a:r>
              <a:rPr lang="en-GB" dirty="0">
                <a:latin typeface="Arial" panose="020B0604020202020204" pitchFamily="34" charset="0"/>
                <a:cs typeface="Arial" panose="020B0604020202020204" pitchFamily="34" charset="0"/>
              </a:rPr>
              <a:t>To take time to pray, listen to God, and reflect on how we can live our faith every day.</a:t>
            </a:r>
          </a:p>
          <a:p>
            <a:r>
              <a:rPr lang="en-GB" dirty="0">
                <a:latin typeface="Arial" panose="020B0604020202020204" pitchFamily="34" charset="0"/>
                <a:cs typeface="Arial" panose="020B0604020202020204" pitchFamily="34" charset="0"/>
              </a:rPr>
              <a:t>To learn more about our Catholic faith, the Bible, the Saints, and how to live as disciples of Jesus.</a:t>
            </a:r>
          </a:p>
          <a:p>
            <a:r>
              <a:rPr lang="en-GB" dirty="0">
                <a:latin typeface="Arial" panose="020B0604020202020204" pitchFamily="34" charset="0"/>
                <a:cs typeface="Arial" panose="020B0604020202020204" pitchFamily="34" charset="0"/>
              </a:rPr>
              <a:t>To look for ways to help others, just like Jesus taught us, showing care and compassion in our actions.</a:t>
            </a:r>
          </a:p>
          <a:p>
            <a:r>
              <a:rPr lang="en-GB" dirty="0">
                <a:latin typeface="Arial" panose="020B0604020202020204" pitchFamily="34" charset="0"/>
                <a:cs typeface="Arial" panose="020B0604020202020204" pitchFamily="34" charset="0"/>
              </a:rPr>
              <a:t>To celebrate the joy of being children of God and share that joy with others through our words and actions.</a:t>
            </a:r>
          </a:p>
          <a:p>
            <a:r>
              <a:rPr lang="en-GB" dirty="0">
                <a:latin typeface="Arial" panose="020B0604020202020204" pitchFamily="34" charset="0"/>
                <a:cs typeface="Arial" panose="020B0604020202020204" pitchFamily="34" charset="0"/>
              </a:rPr>
              <a:t>To take time to slow down, and find quiet moments to feel calm and peaceful.</a:t>
            </a:r>
          </a:p>
          <a:p>
            <a:r>
              <a:rPr lang="en-GB" dirty="0">
                <a:latin typeface="Arial" panose="020B0604020202020204" pitchFamily="34" charset="0"/>
                <a:cs typeface="Arial" panose="020B0604020202020204" pitchFamily="34" charset="0"/>
              </a:rPr>
              <a:t>To pay attention to the present moment and noticing what we think, feel, and see.</a:t>
            </a:r>
          </a:p>
          <a:p>
            <a:r>
              <a:rPr lang="en-GB" dirty="0">
                <a:latin typeface="Arial" panose="020B0604020202020204" pitchFamily="34" charset="0"/>
                <a:cs typeface="Arial" panose="020B0604020202020204" pitchFamily="34" charset="0"/>
              </a:rPr>
              <a:t>To take the time to be thankful for God,  people, things, and moments that bring us joy.</a:t>
            </a:r>
          </a:p>
          <a:p>
            <a:r>
              <a:rPr lang="en-GB" dirty="0">
                <a:latin typeface="Arial" panose="020B0604020202020204" pitchFamily="34" charset="0"/>
                <a:cs typeface="Arial" panose="020B0604020202020204" pitchFamily="34" charset="0"/>
              </a:rPr>
              <a:t>To learn to notice our thoughts and emotions, helping us make calm and caring choices.</a:t>
            </a:r>
          </a:p>
          <a:p>
            <a:r>
              <a:rPr lang="en-GB" dirty="0">
                <a:latin typeface="Arial" panose="020B0604020202020204" pitchFamily="34" charset="0"/>
                <a:cs typeface="Arial" panose="020B0604020202020204" pitchFamily="34" charset="0"/>
              </a:rPr>
              <a:t>To look for the good in ourselves and the world around us, and we spread joy wherever we go. </a:t>
            </a:r>
          </a:p>
        </p:txBody>
      </p:sp>
    </p:spTree>
    <p:extLst>
      <p:ext uri="{BB962C8B-B14F-4D97-AF65-F5344CB8AC3E}">
        <p14:creationId xmlns:p14="http://schemas.microsoft.com/office/powerpoint/2010/main" val="18998584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293E7-3272-4181-BD40-F04ABFACFD28}"/>
              </a:ext>
            </a:extLst>
          </p:cNvPr>
          <p:cNvSpPr>
            <a:spLocks noGrp="1"/>
          </p:cNvSpPr>
          <p:nvPr>
            <p:ph type="title"/>
          </p:nvPr>
        </p:nvSpPr>
        <p:spPr>
          <a:xfrm>
            <a:off x="677334" y="330467"/>
            <a:ext cx="8596668" cy="1320800"/>
          </a:xfrm>
        </p:spPr>
        <p:txBody>
          <a:bodyPr/>
          <a:lstStyle/>
          <a:p>
            <a:r>
              <a:rPr lang="en-GB" dirty="0"/>
              <a:t>Creative Clubs </a:t>
            </a:r>
          </a:p>
        </p:txBody>
      </p:sp>
      <p:sp>
        <p:nvSpPr>
          <p:cNvPr id="3" name="Content Placeholder 2">
            <a:extLst>
              <a:ext uri="{FF2B5EF4-FFF2-40B4-BE49-F238E27FC236}">
                <a16:creationId xmlns:a16="http://schemas.microsoft.com/office/drawing/2014/main" id="{1E060E7B-510F-4E0C-83E7-4AD475CA2747}"/>
              </a:ext>
            </a:extLst>
          </p:cNvPr>
          <p:cNvSpPr>
            <a:spLocks noGrp="1"/>
          </p:cNvSpPr>
          <p:nvPr>
            <p:ph idx="1"/>
          </p:nvPr>
        </p:nvSpPr>
        <p:spPr>
          <a:xfrm>
            <a:off x="298383" y="1126156"/>
            <a:ext cx="10761043" cy="4414693"/>
          </a:xfrm>
        </p:spPr>
        <p:txBody>
          <a:bodyPr>
            <a:noAutofit/>
          </a:bodyPr>
          <a:lstStyle/>
          <a:p>
            <a:pPr marL="0" indent="0">
              <a:buNone/>
            </a:pPr>
            <a:r>
              <a:rPr lang="en-GB" b="1" dirty="0">
                <a:latin typeface="Arial" panose="020B0604020202020204" pitchFamily="34" charset="0"/>
                <a:cs typeface="Arial" panose="020B0604020202020204" pitchFamily="34" charset="0"/>
              </a:rPr>
              <a:t>Creative activities will help children to develop the following values:</a:t>
            </a:r>
          </a:p>
          <a:p>
            <a:r>
              <a:rPr lang="en-GB" dirty="0">
                <a:latin typeface="Arial" panose="020B0604020202020204" pitchFamily="34" charset="0"/>
                <a:cs typeface="Arial" panose="020B0604020202020204" pitchFamily="34" charset="0"/>
              </a:rPr>
              <a:t>To explore, investigate and experiment with a range of stimuli, techniques, approaches, materials and media</a:t>
            </a:r>
          </a:p>
          <a:p>
            <a:r>
              <a:rPr lang="en-GB" dirty="0">
                <a:latin typeface="Arial" panose="020B0604020202020204" pitchFamily="34" charset="0"/>
                <a:cs typeface="Arial" panose="020B0604020202020204" pitchFamily="34" charset="0"/>
              </a:rPr>
              <a:t>To create, design, devise their individual and collective work</a:t>
            </a:r>
          </a:p>
          <a:p>
            <a:r>
              <a:rPr lang="en-GB" dirty="0">
                <a:latin typeface="Arial" panose="020B0604020202020204" pitchFamily="34" charset="0"/>
                <a:cs typeface="Arial" panose="020B0604020202020204" pitchFamily="34" charset="0"/>
              </a:rPr>
              <a:t>To present and display work, to develop and communicate ideas and evoke responses</a:t>
            </a:r>
          </a:p>
          <a:p>
            <a:r>
              <a:rPr lang="en-GB" dirty="0">
                <a:latin typeface="Arial" panose="020B0604020202020204" pitchFamily="34" charset="0"/>
                <a:cs typeface="Arial" panose="020B0604020202020204" pitchFamily="34" charset="0"/>
              </a:rPr>
              <a:t>Use art-specific vocabulary to respond to, evaluate, explain, analyse, question their own and other peoples artistic works</a:t>
            </a:r>
          </a:p>
          <a:p>
            <a:r>
              <a:rPr lang="en-GB" dirty="0">
                <a:latin typeface="Arial" panose="020B0604020202020204" pitchFamily="34" charset="0"/>
                <a:cs typeface="Arial" panose="020B0604020202020204" pitchFamily="34" charset="0"/>
              </a:rPr>
              <a:t>To enable children to develop a wide range of skills through a variety of creative activities</a:t>
            </a:r>
          </a:p>
          <a:p>
            <a:r>
              <a:rPr lang="en-GB" dirty="0">
                <a:latin typeface="Arial" panose="020B0604020202020204" pitchFamily="34" charset="0"/>
                <a:cs typeface="Arial" panose="020B0604020202020204" pitchFamily="34" charset="0"/>
              </a:rPr>
              <a:t>To extend imagination through both knowledge and practical skills</a:t>
            </a:r>
          </a:p>
          <a:p>
            <a:r>
              <a:rPr lang="en-GB" dirty="0">
                <a:latin typeface="Arial" panose="020B0604020202020204" pitchFamily="34" charset="0"/>
                <a:cs typeface="Arial" panose="020B0604020202020204" pitchFamily="34" charset="0"/>
              </a:rPr>
              <a:t>To enable children opportunities to develop physical, intellectual, emotional and social skills through the exploration of various and/or specific mediums</a:t>
            </a:r>
          </a:p>
          <a:p>
            <a:r>
              <a:rPr lang="en-GB" dirty="0">
                <a:latin typeface="Arial" panose="020B0604020202020204" pitchFamily="34" charset="0"/>
                <a:cs typeface="Arial" panose="020B0604020202020204" pitchFamily="34" charset="0"/>
              </a:rPr>
              <a:t>Promote the development of technical knowledge and skills</a:t>
            </a:r>
          </a:p>
          <a:p>
            <a:r>
              <a:rPr lang="en-GB" dirty="0">
                <a:latin typeface="Arial" panose="020B0604020202020204" pitchFamily="34" charset="0"/>
                <a:cs typeface="Arial" panose="020B0604020202020204" pitchFamily="34" charset="0"/>
              </a:rPr>
              <a:t>To raise self-esteem and develop confidence</a:t>
            </a:r>
          </a:p>
          <a:p>
            <a:r>
              <a:rPr lang="en-GB" dirty="0">
                <a:latin typeface="Arial" panose="020B0604020202020204" pitchFamily="34" charset="0"/>
                <a:cs typeface="Arial" panose="020B0604020202020204" pitchFamily="34" charset="0"/>
              </a:rPr>
              <a:t>To develop more able and talented children</a:t>
            </a:r>
          </a:p>
        </p:txBody>
      </p:sp>
    </p:spTree>
    <p:extLst>
      <p:ext uri="{BB962C8B-B14F-4D97-AF65-F5344CB8AC3E}">
        <p14:creationId xmlns:p14="http://schemas.microsoft.com/office/powerpoint/2010/main" val="21527476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9856968-C3BC-4A49-87C4-C1B51D23CC49}"/>
              </a:ext>
            </a:extLst>
          </p:cNvPr>
          <p:cNvSpPr txBox="1">
            <a:spLocks/>
          </p:cNvSpPr>
          <p:nvPr/>
        </p:nvSpPr>
        <p:spPr>
          <a:xfrm>
            <a:off x="677334" y="330467"/>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3600" b="0" i="0" u="none" strike="noStrike" kern="1200" cap="none" spc="0" normalizeH="0" baseline="0" noProof="0" dirty="0">
                <a:ln>
                  <a:noFill/>
                </a:ln>
                <a:solidFill>
                  <a:schemeClr val="accent2"/>
                </a:solidFill>
                <a:effectLst/>
                <a:uLnTx/>
                <a:uFillTx/>
                <a:latin typeface="Trebuchet MS" panose="020B0603020202020204"/>
                <a:ea typeface="+mj-ea"/>
                <a:cs typeface="+mj-cs"/>
              </a:rPr>
              <a:t>Health and Fitness </a:t>
            </a:r>
          </a:p>
        </p:txBody>
      </p:sp>
      <p:sp>
        <p:nvSpPr>
          <p:cNvPr id="7" name="TextBox 6">
            <a:extLst>
              <a:ext uri="{FF2B5EF4-FFF2-40B4-BE49-F238E27FC236}">
                <a16:creationId xmlns:a16="http://schemas.microsoft.com/office/drawing/2014/main" id="{55C6A2AB-8401-4500-BE0E-FF6975E7B471}"/>
              </a:ext>
            </a:extLst>
          </p:cNvPr>
          <p:cNvSpPr txBox="1"/>
          <p:nvPr/>
        </p:nvSpPr>
        <p:spPr>
          <a:xfrm>
            <a:off x="423513" y="1317778"/>
            <a:ext cx="11319308" cy="4750018"/>
          </a:xfrm>
          <a:prstGeom prst="rect">
            <a:avLst/>
          </a:prstGeom>
          <a:noFill/>
        </p:spPr>
        <p:txBody>
          <a:bodyPr wrap="square">
            <a:spAutoFit/>
          </a:bodyPr>
          <a:lstStyle/>
          <a:p>
            <a:pPr algn="l"/>
            <a:endParaRPr lang="en-GB" b="0" i="0" u="none" strike="noStrike" baseline="0" dirty="0">
              <a:solidFill>
                <a:srgbClr val="000000"/>
              </a:solidFill>
              <a:latin typeface="Arial" panose="020B0604020202020204" pitchFamily="34" charset="0"/>
              <a:cs typeface="Arial" panose="020B0604020202020204" pitchFamily="34" charset="0"/>
            </a:endParaRPr>
          </a:p>
          <a:p>
            <a:r>
              <a:rPr lang="en-GB" b="1" i="0" u="none" strike="noStrike" baseline="0" dirty="0">
                <a:solidFill>
                  <a:srgbClr val="2A500F"/>
                </a:solidFill>
                <a:latin typeface="Arial" panose="020B0604020202020204" pitchFamily="34" charset="0"/>
                <a:cs typeface="Arial" panose="020B0604020202020204" pitchFamily="34" charset="0"/>
              </a:rPr>
              <a:t>Sport &amp; Fitness clubs will help children to develop the following values:</a:t>
            </a:r>
          </a:p>
          <a:p>
            <a:pPr>
              <a:lnSpc>
                <a:spcPct val="150000"/>
              </a:lnSpc>
            </a:pPr>
            <a:endParaRPr lang="en-GB" dirty="0">
              <a:solidFill>
                <a:srgbClr val="2A500F"/>
              </a:solidFill>
              <a:latin typeface="Arial" panose="020B0604020202020204" pitchFamily="34" charset="0"/>
              <a:cs typeface="Arial" panose="020B0604020202020204" pitchFamily="34" charset="0"/>
            </a:endParaRPr>
          </a:p>
          <a:p>
            <a:pPr marL="285750" indent="-285750">
              <a:lnSpc>
                <a:spcPct val="150000"/>
              </a:lnSpc>
              <a:buFont typeface="Wingdings" panose="05000000000000000000" pitchFamily="2" charset="2"/>
              <a:buChar char="Ø"/>
            </a:pPr>
            <a:r>
              <a:rPr lang="en-GB" b="0" i="0" u="none" strike="noStrike" baseline="0" dirty="0">
                <a:solidFill>
                  <a:srgbClr val="000000"/>
                </a:solidFill>
                <a:latin typeface="Arial" panose="020B0604020202020204" pitchFamily="34" charset="0"/>
                <a:cs typeface="Arial" panose="020B0604020202020204" pitchFamily="34" charset="0"/>
              </a:rPr>
              <a:t>To enable children to develop a wide range of basic and ongoing knowledge and skills through a variety of sports and fitness activities.</a:t>
            </a:r>
          </a:p>
          <a:p>
            <a:pPr marL="285750" indent="-285750">
              <a:lnSpc>
                <a:spcPct val="150000"/>
              </a:lnSpc>
              <a:buFont typeface="Wingdings" panose="05000000000000000000" pitchFamily="2" charset="2"/>
              <a:buChar char="Ø"/>
            </a:pPr>
            <a:r>
              <a:rPr lang="en-GB" b="0" i="0" u="none" strike="noStrike" baseline="0" dirty="0">
                <a:solidFill>
                  <a:srgbClr val="000000"/>
                </a:solidFill>
                <a:latin typeface="Arial" panose="020B0604020202020204" pitchFamily="34" charset="0"/>
                <a:cs typeface="Arial" panose="020B0604020202020204" pitchFamily="34" charset="0"/>
              </a:rPr>
              <a:t>To build confidence, self-expression &amp; collaborative learning through the experience of team work</a:t>
            </a:r>
          </a:p>
          <a:p>
            <a:pPr marL="285750" indent="-285750">
              <a:lnSpc>
                <a:spcPct val="150000"/>
              </a:lnSpc>
              <a:buFont typeface="Wingdings" panose="05000000000000000000" pitchFamily="2" charset="2"/>
              <a:buChar char="Ø"/>
            </a:pPr>
            <a:r>
              <a:rPr lang="en-GB" b="0" i="0" u="none" strike="noStrike" baseline="0" dirty="0">
                <a:solidFill>
                  <a:srgbClr val="000000"/>
                </a:solidFill>
                <a:latin typeface="Arial" panose="020B0604020202020204" pitchFamily="34" charset="0"/>
                <a:cs typeface="Arial" panose="020B0604020202020204" pitchFamily="34" charset="0"/>
              </a:rPr>
              <a:t>To build self-confidence and social skills through the development of associated physical skills and to play/work together co-operatively through group work</a:t>
            </a:r>
          </a:p>
          <a:p>
            <a:pPr marL="285750" indent="-285750">
              <a:lnSpc>
                <a:spcPct val="150000"/>
              </a:lnSpc>
              <a:buFont typeface="Wingdings" panose="05000000000000000000" pitchFamily="2" charset="2"/>
              <a:buChar char="Ø"/>
            </a:pPr>
            <a:r>
              <a:rPr lang="en-GB" b="0" i="0" u="none" strike="noStrike" baseline="0" dirty="0">
                <a:solidFill>
                  <a:srgbClr val="000000"/>
                </a:solidFill>
                <a:latin typeface="Arial" panose="020B0604020202020204" pitchFamily="34" charset="0"/>
                <a:cs typeface="Arial" panose="020B0604020202020204" pitchFamily="34" charset="0"/>
              </a:rPr>
              <a:t>To enable pupils the opportunity to experience and share roles and responsibilities</a:t>
            </a:r>
          </a:p>
          <a:p>
            <a:pPr marL="285750" indent="-285750">
              <a:lnSpc>
                <a:spcPct val="150000"/>
              </a:lnSpc>
              <a:buFont typeface="Wingdings" panose="05000000000000000000" pitchFamily="2" charset="2"/>
              <a:buChar char="Ø"/>
            </a:pPr>
            <a:r>
              <a:rPr lang="en-GB" b="0" i="0" u="none" strike="noStrike" baseline="0" dirty="0">
                <a:solidFill>
                  <a:srgbClr val="000000"/>
                </a:solidFill>
                <a:latin typeface="Arial" panose="020B0604020202020204" pitchFamily="34" charset="0"/>
                <a:cs typeface="Arial" panose="020B0604020202020204" pitchFamily="34" charset="0"/>
              </a:rPr>
              <a:t>To support self-esteem and help children to recognise their self-worth</a:t>
            </a:r>
          </a:p>
          <a:p>
            <a:pPr marL="285750" indent="-285750">
              <a:lnSpc>
                <a:spcPct val="150000"/>
              </a:lnSpc>
              <a:buFont typeface="Wingdings" panose="05000000000000000000" pitchFamily="2" charset="2"/>
              <a:buChar char="Ø"/>
            </a:pPr>
            <a:r>
              <a:rPr lang="en-GB" b="0" i="0" u="none" strike="noStrike" baseline="0" dirty="0">
                <a:solidFill>
                  <a:srgbClr val="000000"/>
                </a:solidFill>
                <a:latin typeface="Arial" panose="020B0604020202020204" pitchFamily="34" charset="0"/>
                <a:cs typeface="Arial" panose="020B0604020202020204" pitchFamily="34" charset="0"/>
              </a:rPr>
              <a:t>To have fun learning a new skill</a:t>
            </a:r>
          </a:p>
          <a:p>
            <a:pPr marL="285750" indent="-285750">
              <a:lnSpc>
                <a:spcPct val="150000"/>
              </a:lnSpc>
              <a:buFont typeface="Wingdings" panose="05000000000000000000" pitchFamily="2" charset="2"/>
              <a:buChar char="Ø"/>
            </a:pPr>
            <a:r>
              <a:rPr lang="en-GB" b="0" i="0" u="none" strike="noStrike" baseline="0" dirty="0">
                <a:solidFill>
                  <a:srgbClr val="000000"/>
                </a:solidFill>
                <a:latin typeface="Arial" panose="020B0604020202020204" pitchFamily="34" charset="0"/>
                <a:cs typeface="Arial" panose="020B0604020202020204" pitchFamily="34" charset="0"/>
              </a:rPr>
              <a:t>To provide opportunities for children to promote and represent the school to a wider audience</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76453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C7428E-7648-4092-A691-EF1E48F95D4D}"/>
              </a:ext>
            </a:extLst>
          </p:cNvPr>
          <p:cNvSpPr>
            <a:spLocks noGrp="1"/>
          </p:cNvSpPr>
          <p:nvPr>
            <p:ph type="title"/>
          </p:nvPr>
        </p:nvSpPr>
        <p:spPr/>
        <p:txBody>
          <a:bodyPr/>
          <a:lstStyle/>
          <a:p>
            <a:r>
              <a:rPr lang="en-GB" dirty="0"/>
              <a:t>Curriculum Clubs </a:t>
            </a:r>
          </a:p>
        </p:txBody>
      </p:sp>
      <p:sp>
        <p:nvSpPr>
          <p:cNvPr id="3" name="Content Placeholder 2">
            <a:extLst>
              <a:ext uri="{FF2B5EF4-FFF2-40B4-BE49-F238E27FC236}">
                <a16:creationId xmlns:a16="http://schemas.microsoft.com/office/drawing/2014/main" id="{1323C7A3-8FDC-4F29-ADE4-6FB01BFB821E}"/>
              </a:ext>
            </a:extLst>
          </p:cNvPr>
          <p:cNvSpPr>
            <a:spLocks noGrp="1"/>
          </p:cNvSpPr>
          <p:nvPr>
            <p:ph idx="1"/>
          </p:nvPr>
        </p:nvSpPr>
        <p:spPr>
          <a:xfrm>
            <a:off x="677334" y="1568917"/>
            <a:ext cx="10083710" cy="4202937"/>
          </a:xfrm>
        </p:spPr>
        <p:txBody>
          <a:bodyPr>
            <a:normAutofit/>
          </a:bodyPr>
          <a:lstStyle/>
          <a:p>
            <a:pPr marL="0" indent="0">
              <a:buNone/>
            </a:pPr>
            <a:r>
              <a:rPr lang="en-GB" b="1" dirty="0">
                <a:latin typeface="Arial" panose="020B0604020202020204" pitchFamily="34" charset="0"/>
                <a:cs typeface="Arial" panose="020B0604020202020204" pitchFamily="34" charset="0"/>
              </a:rPr>
              <a:t>Curriculum Clubs will help children to develop the following values</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To enable children to develop a wide range of skills through a variety of intellectual and challenging activities</a:t>
            </a:r>
          </a:p>
          <a:p>
            <a:r>
              <a:rPr lang="en-GB" dirty="0">
                <a:latin typeface="Arial" panose="020B0604020202020204" pitchFamily="34" charset="0"/>
                <a:cs typeface="Arial" panose="020B0604020202020204" pitchFamily="34" charset="0"/>
              </a:rPr>
              <a:t>To build self-confidence through the development and achievement of completing challenging, but fun tasks</a:t>
            </a:r>
          </a:p>
          <a:p>
            <a:r>
              <a:rPr lang="en-GB" dirty="0">
                <a:latin typeface="Arial" panose="020B0604020202020204" pitchFamily="34" charset="0"/>
                <a:cs typeface="Arial" panose="020B0604020202020204" pitchFamily="34" charset="0"/>
              </a:rPr>
              <a:t>To develop more able and talented children</a:t>
            </a:r>
          </a:p>
          <a:p>
            <a:r>
              <a:rPr lang="en-GB" dirty="0">
                <a:latin typeface="Arial" panose="020B0604020202020204" pitchFamily="34" charset="0"/>
                <a:cs typeface="Arial" panose="020B0604020202020204" pitchFamily="34" charset="0"/>
              </a:rPr>
              <a:t>To support self-esteem and help children to recognise their self-worth</a:t>
            </a:r>
          </a:p>
          <a:p>
            <a:r>
              <a:rPr lang="en-GB" dirty="0">
                <a:latin typeface="Arial" panose="020B0604020202020204" pitchFamily="34" charset="0"/>
                <a:cs typeface="Arial" panose="020B0604020202020204" pitchFamily="34" charset="0"/>
              </a:rPr>
              <a:t>To enhance the pupils mathematical learning in a fun and engaging way</a:t>
            </a:r>
          </a:p>
          <a:p>
            <a:r>
              <a:rPr lang="en-GB" dirty="0">
                <a:latin typeface="Arial" panose="020B0604020202020204" pitchFamily="34" charset="0"/>
                <a:cs typeface="Arial" panose="020B0604020202020204" pitchFamily="34" charset="0"/>
              </a:rPr>
              <a:t>Teamwork is promoted through their choice to collaborate with other children</a:t>
            </a:r>
          </a:p>
          <a:p>
            <a:r>
              <a:rPr lang="en-GB" dirty="0">
                <a:latin typeface="Arial" panose="020B0604020202020204" pitchFamily="34" charset="0"/>
                <a:cs typeface="Arial" panose="020B0604020202020204" pitchFamily="34" charset="0"/>
              </a:rPr>
              <a:t>To develop skills on how to use a computer</a:t>
            </a:r>
          </a:p>
          <a:p>
            <a:r>
              <a:rPr lang="en-GB" dirty="0">
                <a:latin typeface="Arial" panose="020B0604020202020204" pitchFamily="34" charset="0"/>
                <a:cs typeface="Arial" panose="020B0604020202020204" pitchFamily="34" charset="0"/>
              </a:rPr>
              <a:t>To foster an interest and love of books, stories and writing</a:t>
            </a:r>
          </a:p>
        </p:txBody>
      </p:sp>
    </p:spTree>
    <p:extLst>
      <p:ext uri="{BB962C8B-B14F-4D97-AF65-F5344CB8AC3E}">
        <p14:creationId xmlns:p14="http://schemas.microsoft.com/office/powerpoint/2010/main" val="21410885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FEE17-F339-4E91-B727-A4ECEFDAF4BB}"/>
              </a:ext>
            </a:extLst>
          </p:cNvPr>
          <p:cNvSpPr>
            <a:spLocks noGrp="1"/>
          </p:cNvSpPr>
          <p:nvPr>
            <p:ph type="title"/>
          </p:nvPr>
        </p:nvSpPr>
        <p:spPr/>
        <p:txBody>
          <a:bodyPr/>
          <a:lstStyle/>
          <a:p>
            <a:r>
              <a:rPr lang="en-GB" dirty="0"/>
              <a:t>Performing Arts Clubs </a:t>
            </a:r>
          </a:p>
        </p:txBody>
      </p:sp>
      <p:sp>
        <p:nvSpPr>
          <p:cNvPr id="3" name="Content Placeholder 2">
            <a:extLst>
              <a:ext uri="{FF2B5EF4-FFF2-40B4-BE49-F238E27FC236}">
                <a16:creationId xmlns:a16="http://schemas.microsoft.com/office/drawing/2014/main" id="{785C750F-4540-4923-BBF2-4754A953D313}"/>
              </a:ext>
            </a:extLst>
          </p:cNvPr>
          <p:cNvSpPr>
            <a:spLocks noGrp="1"/>
          </p:cNvSpPr>
          <p:nvPr>
            <p:ph idx="1"/>
          </p:nvPr>
        </p:nvSpPr>
        <p:spPr>
          <a:xfrm>
            <a:off x="850589" y="1804454"/>
            <a:ext cx="8596668" cy="3880773"/>
          </a:xfrm>
        </p:spPr>
        <p:txBody>
          <a:bodyPr/>
          <a:lstStyle/>
          <a:p>
            <a:pPr marL="0" indent="0">
              <a:buNone/>
            </a:pPr>
            <a:r>
              <a:rPr lang="en-GB" b="1" dirty="0">
                <a:latin typeface="Arial" panose="020B0604020202020204" pitchFamily="34" charset="0"/>
                <a:cs typeface="Arial" panose="020B0604020202020204" pitchFamily="34" charset="0"/>
              </a:rPr>
              <a:t>Performing Arts Clubs will help children to develop the following values:</a:t>
            </a:r>
          </a:p>
          <a:p>
            <a:r>
              <a:rPr lang="en-GB" dirty="0">
                <a:latin typeface="Arial" panose="020B0604020202020204" pitchFamily="34" charset="0"/>
                <a:cs typeface="Arial" panose="020B0604020202020204" pitchFamily="34" charset="0"/>
              </a:rPr>
              <a:t>To be confident when performing songs, dances &amp; drama</a:t>
            </a:r>
          </a:p>
          <a:p>
            <a:r>
              <a:rPr lang="en-GB" dirty="0">
                <a:latin typeface="Arial" panose="020B0604020202020204" pitchFamily="34" charset="0"/>
                <a:cs typeface="Arial" panose="020B0604020202020204" pitchFamily="34" charset="0"/>
              </a:rPr>
              <a:t>To persevere when tasks are challenging</a:t>
            </a:r>
          </a:p>
          <a:p>
            <a:r>
              <a:rPr lang="en-GB" dirty="0">
                <a:latin typeface="Arial" panose="020B0604020202020204" pitchFamily="34" charset="0"/>
                <a:cs typeface="Arial" panose="020B0604020202020204" pitchFamily="34" charset="0"/>
              </a:rPr>
              <a:t>To have fun learning something new!</a:t>
            </a:r>
          </a:p>
          <a:p>
            <a:r>
              <a:rPr lang="en-GB" dirty="0">
                <a:latin typeface="Arial" panose="020B0604020202020204" pitchFamily="34" charset="0"/>
                <a:cs typeface="Arial" panose="020B0604020202020204" pitchFamily="34" charset="0"/>
              </a:rPr>
              <a:t>To develop hand-eye co-ordination, core strength and balance</a:t>
            </a:r>
          </a:p>
          <a:p>
            <a:r>
              <a:rPr lang="en-GB" dirty="0">
                <a:latin typeface="Arial" panose="020B0604020202020204" pitchFamily="34" charset="0"/>
                <a:cs typeface="Arial" panose="020B0604020202020204" pitchFamily="34" charset="0"/>
              </a:rPr>
              <a:t>To work as part of a team</a:t>
            </a:r>
          </a:p>
          <a:p>
            <a:r>
              <a:rPr lang="en-GB" dirty="0">
                <a:latin typeface="Arial" panose="020B0604020202020204" pitchFamily="34" charset="0"/>
                <a:cs typeface="Arial" panose="020B0604020202020204" pitchFamily="34" charset="0"/>
              </a:rPr>
              <a:t>To share ideas and feel confident when doing so</a:t>
            </a:r>
          </a:p>
        </p:txBody>
      </p:sp>
    </p:spTree>
    <p:extLst>
      <p:ext uri="{BB962C8B-B14F-4D97-AF65-F5344CB8AC3E}">
        <p14:creationId xmlns:p14="http://schemas.microsoft.com/office/powerpoint/2010/main" val="571418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6129A-AD8E-4CD6-A921-8755A65421A3}"/>
              </a:ext>
            </a:extLst>
          </p:cNvPr>
          <p:cNvSpPr>
            <a:spLocks noGrp="1"/>
          </p:cNvSpPr>
          <p:nvPr>
            <p:ph type="title"/>
          </p:nvPr>
        </p:nvSpPr>
        <p:spPr/>
        <p:txBody>
          <a:bodyPr/>
          <a:lstStyle/>
          <a:p>
            <a:r>
              <a:rPr lang="en-GB" dirty="0"/>
              <a:t>Minnie Vinnies </a:t>
            </a:r>
          </a:p>
        </p:txBody>
      </p:sp>
      <p:sp>
        <p:nvSpPr>
          <p:cNvPr id="3" name="Content Placeholder 2">
            <a:extLst>
              <a:ext uri="{FF2B5EF4-FFF2-40B4-BE49-F238E27FC236}">
                <a16:creationId xmlns:a16="http://schemas.microsoft.com/office/drawing/2014/main" id="{7D63E07D-7060-4621-B700-8A21045B8842}"/>
              </a:ext>
            </a:extLst>
          </p:cNvPr>
          <p:cNvSpPr>
            <a:spLocks noGrp="1"/>
          </p:cNvSpPr>
          <p:nvPr>
            <p:ph idx="1"/>
          </p:nvPr>
        </p:nvSpPr>
        <p:spPr>
          <a:xfrm>
            <a:off x="677334" y="1878704"/>
            <a:ext cx="9823828" cy="3880773"/>
          </a:xfrm>
        </p:spPr>
        <p:txBody>
          <a:bodyPr>
            <a:normAutofit/>
          </a:bodyPr>
          <a:lstStyle/>
          <a:p>
            <a:r>
              <a:rPr lang="en-GB" dirty="0">
                <a:solidFill>
                  <a:schemeClr val="tx1"/>
                </a:solidFill>
                <a:latin typeface="Arial" panose="020B0604020202020204" pitchFamily="34" charset="0"/>
                <a:cs typeface="Arial" panose="020B0604020202020204" pitchFamily="34" charset="0"/>
              </a:rPr>
              <a:t>YEAR GROUP: Year 3 - 6</a:t>
            </a:r>
          </a:p>
          <a:p>
            <a:r>
              <a:rPr lang="en-GB" dirty="0">
                <a:solidFill>
                  <a:schemeClr val="tx1"/>
                </a:solidFill>
                <a:latin typeface="Arial" panose="020B0604020202020204" pitchFamily="34" charset="0"/>
                <a:cs typeface="Arial" panose="020B0604020202020204" pitchFamily="34" charset="0"/>
              </a:rPr>
              <a:t>CLUB LEADER: Mrs Catalano</a:t>
            </a:r>
          </a:p>
          <a:p>
            <a:r>
              <a:rPr lang="en-GB" dirty="0">
                <a:solidFill>
                  <a:schemeClr val="tx1"/>
                </a:solidFill>
                <a:latin typeface="Arial" panose="020B0604020202020204" pitchFamily="34" charset="0"/>
                <a:cs typeface="Arial" panose="020B0604020202020204" pitchFamily="34" charset="0"/>
              </a:rPr>
              <a:t>DAY/TIME:  Thursdays 12:30-1pm</a:t>
            </a:r>
          </a:p>
          <a:p>
            <a:r>
              <a:rPr lang="en-GB" dirty="0">
                <a:solidFill>
                  <a:schemeClr val="tx1"/>
                </a:solidFill>
                <a:latin typeface="Arial" panose="020B0604020202020204" pitchFamily="34" charset="0"/>
                <a:cs typeface="Arial" panose="020B0604020202020204" pitchFamily="34" charset="0"/>
              </a:rPr>
              <a:t>1 Children’s University credit per week </a:t>
            </a:r>
          </a:p>
          <a:p>
            <a:pPr marL="0" indent="0">
              <a:buNone/>
            </a:pPr>
            <a:endParaRPr lang="en-GB" dirty="0">
              <a:solidFill>
                <a:schemeClr val="tx1"/>
              </a:solidFill>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Mini Vinnies group is part of the St Vincent de Paul Society and teaches children to care for people in need. In the group, you will pray together, learn about kindness and charity, and take part in activities to help our school, parish, and community. Mini Vinnies shows that even small acts of love can make a big difference!</a:t>
            </a:r>
          </a:p>
        </p:txBody>
      </p:sp>
      <p:sp>
        <p:nvSpPr>
          <p:cNvPr id="4" name="TextBox 3">
            <a:extLst>
              <a:ext uri="{FF2B5EF4-FFF2-40B4-BE49-F238E27FC236}">
                <a16:creationId xmlns:a16="http://schemas.microsoft.com/office/drawing/2014/main" id="{FE5331FC-3BCD-4257-8B9A-DB7FDE9F5867}"/>
              </a:ext>
            </a:extLst>
          </p:cNvPr>
          <p:cNvSpPr txBox="1"/>
          <p:nvPr/>
        </p:nvSpPr>
        <p:spPr>
          <a:xfrm>
            <a:off x="5589248" y="5707780"/>
            <a:ext cx="5188017" cy="1077218"/>
          </a:xfrm>
          <a:prstGeom prst="rect">
            <a:avLst/>
          </a:prstGeom>
          <a:noFill/>
        </p:spPr>
        <p:txBody>
          <a:bodyPr wrap="square" rtlCol="0">
            <a:spAutoFit/>
          </a:bodyPr>
          <a:lstStyle/>
          <a:p>
            <a:pPr algn="r"/>
            <a:r>
              <a:rPr lang="en-GB" sz="3200" b="1" dirty="0">
                <a:solidFill>
                  <a:schemeClr val="accent2"/>
                </a:solidFill>
                <a:latin typeface="Arial" panose="020B0604020202020204" pitchFamily="34" charset="0"/>
                <a:cs typeface="Arial" panose="020B0604020202020204" pitchFamily="34" charset="0"/>
              </a:rPr>
              <a:t>FAITH FORMATION AND REFLECTION </a:t>
            </a:r>
          </a:p>
        </p:txBody>
      </p:sp>
      <p:pic>
        <p:nvPicPr>
          <p:cNvPr id="5" name="Picture 4">
            <a:extLst>
              <a:ext uri="{FF2B5EF4-FFF2-40B4-BE49-F238E27FC236}">
                <a16:creationId xmlns:a16="http://schemas.microsoft.com/office/drawing/2014/main" id="{8D007C8E-1514-4F91-93F4-837E8D2E6540}"/>
              </a:ext>
            </a:extLst>
          </p:cNvPr>
          <p:cNvPicPr>
            <a:picLocks noChangeAspect="1"/>
          </p:cNvPicPr>
          <p:nvPr/>
        </p:nvPicPr>
        <p:blipFill>
          <a:blip r:embed="rId3"/>
          <a:stretch>
            <a:fillRect/>
          </a:stretch>
        </p:blipFill>
        <p:spPr>
          <a:xfrm>
            <a:off x="802463" y="5460625"/>
            <a:ext cx="2560542" cy="1079086"/>
          </a:xfrm>
          <a:prstGeom prst="rect">
            <a:avLst/>
          </a:prstGeom>
        </p:spPr>
      </p:pic>
      <p:pic>
        <p:nvPicPr>
          <p:cNvPr id="6" name="Picture 5">
            <a:extLst>
              <a:ext uri="{FF2B5EF4-FFF2-40B4-BE49-F238E27FC236}">
                <a16:creationId xmlns:a16="http://schemas.microsoft.com/office/drawing/2014/main" id="{944F6516-A922-4369-8A85-BF415AC73DA2}"/>
              </a:ext>
            </a:extLst>
          </p:cNvPr>
          <p:cNvPicPr>
            <a:picLocks noChangeAspect="1"/>
          </p:cNvPicPr>
          <p:nvPr/>
        </p:nvPicPr>
        <p:blipFill>
          <a:blip r:embed="rId4"/>
          <a:stretch>
            <a:fillRect/>
          </a:stretch>
        </p:blipFill>
        <p:spPr>
          <a:xfrm>
            <a:off x="9021189" y="382235"/>
            <a:ext cx="2042337" cy="2274005"/>
          </a:xfrm>
          <a:prstGeom prst="rect">
            <a:avLst/>
          </a:prstGeom>
        </p:spPr>
      </p:pic>
    </p:spTree>
    <p:extLst>
      <p:ext uri="{BB962C8B-B14F-4D97-AF65-F5344CB8AC3E}">
        <p14:creationId xmlns:p14="http://schemas.microsoft.com/office/powerpoint/2010/main" val="3462269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6129A-AD8E-4CD6-A921-8755A65421A3}"/>
              </a:ext>
            </a:extLst>
          </p:cNvPr>
          <p:cNvSpPr>
            <a:spLocks noGrp="1"/>
          </p:cNvSpPr>
          <p:nvPr>
            <p:ph type="title"/>
          </p:nvPr>
        </p:nvSpPr>
        <p:spPr/>
        <p:txBody>
          <a:bodyPr/>
          <a:lstStyle/>
          <a:p>
            <a:r>
              <a:rPr lang="en-GB" dirty="0"/>
              <a:t>Multi Skills </a:t>
            </a:r>
          </a:p>
        </p:txBody>
      </p:sp>
      <p:sp>
        <p:nvSpPr>
          <p:cNvPr id="3" name="Content Placeholder 2">
            <a:extLst>
              <a:ext uri="{FF2B5EF4-FFF2-40B4-BE49-F238E27FC236}">
                <a16:creationId xmlns:a16="http://schemas.microsoft.com/office/drawing/2014/main" id="{7D63E07D-7060-4621-B700-8A21045B8842}"/>
              </a:ext>
            </a:extLst>
          </p:cNvPr>
          <p:cNvSpPr>
            <a:spLocks noGrp="1"/>
          </p:cNvSpPr>
          <p:nvPr>
            <p:ph idx="1"/>
          </p:nvPr>
        </p:nvSpPr>
        <p:spPr>
          <a:xfrm>
            <a:off x="802463" y="1631199"/>
            <a:ext cx="8596668" cy="3880773"/>
          </a:xfrm>
        </p:spPr>
        <p:txBody>
          <a:bodyPr/>
          <a:lstStyle/>
          <a:p>
            <a:r>
              <a:rPr lang="en-GB" dirty="0">
                <a:latin typeface="Arial" panose="020B0604020202020204" pitchFamily="34" charset="0"/>
                <a:cs typeface="Arial" panose="020B0604020202020204" pitchFamily="34" charset="0"/>
              </a:rPr>
              <a:t>YEAR GROUP: Year 1 and Year 2</a:t>
            </a:r>
          </a:p>
          <a:p>
            <a:r>
              <a:rPr lang="en-GB" dirty="0">
                <a:latin typeface="Arial" panose="020B0604020202020204" pitchFamily="34" charset="0"/>
                <a:cs typeface="Arial" panose="020B0604020202020204" pitchFamily="34" charset="0"/>
              </a:rPr>
              <a:t>CLUB LEADER: Port Vale &amp; Mrs Edwards</a:t>
            </a:r>
          </a:p>
          <a:p>
            <a:r>
              <a:rPr lang="en-GB" dirty="0">
                <a:latin typeface="Arial" panose="020B0604020202020204" pitchFamily="34" charset="0"/>
                <a:cs typeface="Arial" panose="020B0604020202020204" pitchFamily="34" charset="0"/>
              </a:rPr>
              <a:t>DAY/TIME: Thursday 3.15pm – 4pm</a:t>
            </a:r>
          </a:p>
          <a:p>
            <a:r>
              <a:rPr lang="en-GB" dirty="0">
                <a:latin typeface="Arial" panose="020B0604020202020204" pitchFamily="34" charset="0"/>
                <a:cs typeface="Arial" panose="020B0604020202020204" pitchFamily="34" charset="0"/>
              </a:rPr>
              <a:t>1 Children’s University credit per week </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Multi-skills activities are fun games that help you learn and practice lots of different things at once! You might run, jump, throw, catch or balance. These activities help you get stronger, move better, and work well with your friends. You’ll have a great time playing and learning new skills without even realizing it!</a:t>
            </a:r>
          </a:p>
        </p:txBody>
      </p:sp>
      <p:sp>
        <p:nvSpPr>
          <p:cNvPr id="4" name="TextBox 3">
            <a:extLst>
              <a:ext uri="{FF2B5EF4-FFF2-40B4-BE49-F238E27FC236}">
                <a16:creationId xmlns:a16="http://schemas.microsoft.com/office/drawing/2014/main" id="{FE5331FC-3BCD-4257-8B9A-DB7FDE9F5867}"/>
              </a:ext>
            </a:extLst>
          </p:cNvPr>
          <p:cNvSpPr txBox="1"/>
          <p:nvPr/>
        </p:nvSpPr>
        <p:spPr>
          <a:xfrm>
            <a:off x="6583680" y="5707781"/>
            <a:ext cx="5188017" cy="584775"/>
          </a:xfrm>
          <a:prstGeom prst="rect">
            <a:avLst/>
          </a:prstGeom>
          <a:noFill/>
        </p:spPr>
        <p:txBody>
          <a:bodyPr wrap="square" rtlCol="0">
            <a:spAutoFit/>
          </a:bodyPr>
          <a:lstStyle/>
          <a:p>
            <a:pPr algn="r"/>
            <a:r>
              <a:rPr lang="en-GB" sz="3200" b="1" dirty="0">
                <a:solidFill>
                  <a:schemeClr val="accent2"/>
                </a:solidFill>
                <a:latin typeface="Arial" panose="020B0604020202020204" pitchFamily="34" charset="0"/>
                <a:cs typeface="Arial" panose="020B0604020202020204" pitchFamily="34" charset="0"/>
              </a:rPr>
              <a:t>HEALTH AND FITNESS </a:t>
            </a:r>
          </a:p>
        </p:txBody>
      </p:sp>
      <p:pic>
        <p:nvPicPr>
          <p:cNvPr id="5" name="Picture 4">
            <a:extLst>
              <a:ext uri="{FF2B5EF4-FFF2-40B4-BE49-F238E27FC236}">
                <a16:creationId xmlns:a16="http://schemas.microsoft.com/office/drawing/2014/main" id="{8D007C8E-1514-4F91-93F4-837E8D2E6540}"/>
              </a:ext>
            </a:extLst>
          </p:cNvPr>
          <p:cNvPicPr>
            <a:picLocks noChangeAspect="1"/>
          </p:cNvPicPr>
          <p:nvPr/>
        </p:nvPicPr>
        <p:blipFill>
          <a:blip r:embed="rId2"/>
          <a:stretch>
            <a:fillRect/>
          </a:stretch>
        </p:blipFill>
        <p:spPr>
          <a:xfrm>
            <a:off x="802463" y="5447001"/>
            <a:ext cx="2560542" cy="1079086"/>
          </a:xfrm>
          <a:prstGeom prst="rect">
            <a:avLst/>
          </a:prstGeom>
        </p:spPr>
      </p:pic>
      <p:pic>
        <p:nvPicPr>
          <p:cNvPr id="7" name="Picture 6">
            <a:extLst>
              <a:ext uri="{FF2B5EF4-FFF2-40B4-BE49-F238E27FC236}">
                <a16:creationId xmlns:a16="http://schemas.microsoft.com/office/drawing/2014/main" id="{29DC9B1D-C86D-4631-9EAA-3956D3CFF8DB}"/>
              </a:ext>
            </a:extLst>
          </p:cNvPr>
          <p:cNvPicPr>
            <a:picLocks noChangeAspect="1"/>
          </p:cNvPicPr>
          <p:nvPr/>
        </p:nvPicPr>
        <p:blipFill>
          <a:blip r:embed="rId3"/>
          <a:stretch>
            <a:fillRect/>
          </a:stretch>
        </p:blipFill>
        <p:spPr>
          <a:xfrm>
            <a:off x="7747625" y="531487"/>
            <a:ext cx="3641912" cy="2743341"/>
          </a:xfrm>
          <a:prstGeom prst="rect">
            <a:avLst/>
          </a:prstGeom>
        </p:spPr>
      </p:pic>
    </p:spTree>
    <p:extLst>
      <p:ext uri="{BB962C8B-B14F-4D97-AF65-F5344CB8AC3E}">
        <p14:creationId xmlns:p14="http://schemas.microsoft.com/office/powerpoint/2010/main" val="11107979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6129A-AD8E-4CD6-A921-8755A65421A3}"/>
              </a:ext>
            </a:extLst>
          </p:cNvPr>
          <p:cNvSpPr>
            <a:spLocks noGrp="1"/>
          </p:cNvSpPr>
          <p:nvPr>
            <p:ph type="title"/>
          </p:nvPr>
        </p:nvSpPr>
        <p:spPr/>
        <p:txBody>
          <a:bodyPr/>
          <a:lstStyle/>
          <a:p>
            <a:r>
              <a:rPr lang="en-US" dirty="0"/>
              <a:t>Football </a:t>
            </a:r>
            <a:endParaRPr lang="en-GB" dirty="0"/>
          </a:p>
        </p:txBody>
      </p:sp>
      <p:sp>
        <p:nvSpPr>
          <p:cNvPr id="3" name="Content Placeholder 2">
            <a:extLst>
              <a:ext uri="{FF2B5EF4-FFF2-40B4-BE49-F238E27FC236}">
                <a16:creationId xmlns:a16="http://schemas.microsoft.com/office/drawing/2014/main" id="{7D63E07D-7060-4621-B700-8A21045B8842}"/>
              </a:ext>
            </a:extLst>
          </p:cNvPr>
          <p:cNvSpPr>
            <a:spLocks noGrp="1"/>
          </p:cNvSpPr>
          <p:nvPr>
            <p:ph idx="1"/>
          </p:nvPr>
        </p:nvSpPr>
        <p:spPr>
          <a:xfrm>
            <a:off x="802463" y="1631199"/>
            <a:ext cx="8596668" cy="3880773"/>
          </a:xfrm>
        </p:spPr>
        <p:txBody>
          <a:bodyPr/>
          <a:lstStyle/>
          <a:p>
            <a:r>
              <a:rPr lang="en-GB" dirty="0">
                <a:latin typeface="Arial" panose="020B0604020202020204" pitchFamily="34" charset="0"/>
                <a:cs typeface="Arial" panose="020B0604020202020204" pitchFamily="34" charset="0"/>
              </a:rPr>
              <a:t>YEAR GROUP: Year 3, 4, 5 &amp; 6</a:t>
            </a:r>
          </a:p>
          <a:p>
            <a:r>
              <a:rPr lang="en-GB" dirty="0">
                <a:latin typeface="Arial" panose="020B0604020202020204" pitchFamily="34" charset="0"/>
                <a:cs typeface="Arial" panose="020B0604020202020204" pitchFamily="34" charset="0"/>
              </a:rPr>
              <a:t>CLUB LEADER: Mr Sigley</a:t>
            </a:r>
          </a:p>
          <a:p>
            <a:r>
              <a:rPr lang="en-GB" dirty="0">
                <a:latin typeface="Arial" panose="020B0604020202020204" pitchFamily="34" charset="0"/>
                <a:cs typeface="Arial" panose="020B0604020202020204" pitchFamily="34" charset="0"/>
              </a:rPr>
              <a:t>DAY/TIME: Monday 3.15pm – 4.15pm</a:t>
            </a:r>
          </a:p>
          <a:p>
            <a:r>
              <a:rPr lang="en-GB" dirty="0">
                <a:latin typeface="Arial" panose="020B0604020202020204" pitchFamily="34" charset="0"/>
                <a:cs typeface="Arial" panose="020B0604020202020204" pitchFamily="34" charset="0"/>
              </a:rPr>
              <a:t>1 Children’s University credit per week </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In football club, you will have the opportunity to train and develop new skills as well as playing in football matches with your peers. You will also develop other important skills such as teamwork and leadership qualities.</a:t>
            </a: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FE5331FC-3BCD-4257-8B9A-DB7FDE9F5867}"/>
              </a:ext>
            </a:extLst>
          </p:cNvPr>
          <p:cNvSpPr txBox="1"/>
          <p:nvPr/>
        </p:nvSpPr>
        <p:spPr>
          <a:xfrm>
            <a:off x="6583680" y="5707781"/>
            <a:ext cx="5188017" cy="584775"/>
          </a:xfrm>
          <a:prstGeom prst="rect">
            <a:avLst/>
          </a:prstGeom>
          <a:noFill/>
        </p:spPr>
        <p:txBody>
          <a:bodyPr wrap="square" rtlCol="0">
            <a:spAutoFit/>
          </a:bodyPr>
          <a:lstStyle/>
          <a:p>
            <a:pPr algn="r"/>
            <a:r>
              <a:rPr lang="en-GB" sz="3200" b="1" dirty="0">
                <a:solidFill>
                  <a:schemeClr val="accent2"/>
                </a:solidFill>
                <a:latin typeface="Arial" panose="020B0604020202020204" pitchFamily="34" charset="0"/>
                <a:cs typeface="Arial" panose="020B0604020202020204" pitchFamily="34" charset="0"/>
              </a:rPr>
              <a:t>HEALTH AND FITNESS </a:t>
            </a:r>
          </a:p>
        </p:txBody>
      </p:sp>
      <p:pic>
        <p:nvPicPr>
          <p:cNvPr id="5" name="Picture 4">
            <a:extLst>
              <a:ext uri="{FF2B5EF4-FFF2-40B4-BE49-F238E27FC236}">
                <a16:creationId xmlns:a16="http://schemas.microsoft.com/office/drawing/2014/main" id="{8D007C8E-1514-4F91-93F4-837E8D2E6540}"/>
              </a:ext>
            </a:extLst>
          </p:cNvPr>
          <p:cNvPicPr>
            <a:picLocks noChangeAspect="1"/>
          </p:cNvPicPr>
          <p:nvPr/>
        </p:nvPicPr>
        <p:blipFill>
          <a:blip r:embed="rId2"/>
          <a:stretch>
            <a:fillRect/>
          </a:stretch>
        </p:blipFill>
        <p:spPr>
          <a:xfrm>
            <a:off x="802463" y="5447001"/>
            <a:ext cx="2560542" cy="1079086"/>
          </a:xfrm>
          <a:prstGeom prst="rect">
            <a:avLst/>
          </a:prstGeom>
        </p:spPr>
      </p:pic>
      <p:pic>
        <p:nvPicPr>
          <p:cNvPr id="6" name="Picture 5">
            <a:extLst>
              <a:ext uri="{FF2B5EF4-FFF2-40B4-BE49-F238E27FC236}">
                <a16:creationId xmlns:a16="http://schemas.microsoft.com/office/drawing/2014/main" id="{3A2D8AF1-FCB7-44F2-9940-1EF9B32CF857}"/>
              </a:ext>
            </a:extLst>
          </p:cNvPr>
          <p:cNvPicPr>
            <a:picLocks noChangeAspect="1"/>
          </p:cNvPicPr>
          <p:nvPr/>
        </p:nvPicPr>
        <p:blipFill>
          <a:blip r:embed="rId3"/>
          <a:stretch>
            <a:fillRect/>
          </a:stretch>
        </p:blipFill>
        <p:spPr>
          <a:xfrm>
            <a:off x="8396215" y="483885"/>
            <a:ext cx="2969320" cy="2653951"/>
          </a:xfrm>
          <a:prstGeom prst="rect">
            <a:avLst/>
          </a:prstGeom>
        </p:spPr>
      </p:pic>
    </p:spTree>
    <p:extLst>
      <p:ext uri="{BB962C8B-B14F-4D97-AF65-F5344CB8AC3E}">
        <p14:creationId xmlns:p14="http://schemas.microsoft.com/office/powerpoint/2010/main" val="42847150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6129A-AD8E-4CD6-A921-8755A65421A3}"/>
              </a:ext>
            </a:extLst>
          </p:cNvPr>
          <p:cNvSpPr>
            <a:spLocks noGrp="1"/>
          </p:cNvSpPr>
          <p:nvPr>
            <p:ph type="title"/>
          </p:nvPr>
        </p:nvSpPr>
        <p:spPr/>
        <p:txBody>
          <a:bodyPr/>
          <a:lstStyle/>
          <a:p>
            <a:r>
              <a:rPr lang="en-GB" dirty="0"/>
              <a:t>Basketball </a:t>
            </a:r>
          </a:p>
        </p:txBody>
      </p:sp>
      <p:sp>
        <p:nvSpPr>
          <p:cNvPr id="3" name="Content Placeholder 2">
            <a:extLst>
              <a:ext uri="{FF2B5EF4-FFF2-40B4-BE49-F238E27FC236}">
                <a16:creationId xmlns:a16="http://schemas.microsoft.com/office/drawing/2014/main" id="{7D63E07D-7060-4621-B700-8A21045B8842}"/>
              </a:ext>
            </a:extLst>
          </p:cNvPr>
          <p:cNvSpPr>
            <a:spLocks noGrp="1"/>
          </p:cNvSpPr>
          <p:nvPr>
            <p:ph idx="1"/>
          </p:nvPr>
        </p:nvSpPr>
        <p:spPr>
          <a:xfrm>
            <a:off x="802463" y="1631199"/>
            <a:ext cx="8596668" cy="3880773"/>
          </a:xfrm>
        </p:spPr>
        <p:txBody>
          <a:bodyPr/>
          <a:lstStyle/>
          <a:p>
            <a:r>
              <a:rPr lang="en-GB" dirty="0">
                <a:latin typeface="Arial" panose="020B0604020202020204" pitchFamily="34" charset="0"/>
                <a:cs typeface="Arial" panose="020B0604020202020204" pitchFamily="34" charset="0"/>
              </a:rPr>
              <a:t>YEAR GROUP: Year 3, 4, 5, 6 </a:t>
            </a:r>
          </a:p>
          <a:p>
            <a:r>
              <a:rPr lang="en-GB" dirty="0">
                <a:latin typeface="Arial" panose="020B0604020202020204" pitchFamily="34" charset="0"/>
                <a:cs typeface="Arial" panose="020B0604020202020204" pitchFamily="34" charset="0"/>
              </a:rPr>
              <a:t>CLUB LEADER: Port Vale &amp; Mrs Clewes</a:t>
            </a:r>
          </a:p>
          <a:p>
            <a:r>
              <a:rPr lang="en-GB" dirty="0">
                <a:latin typeface="Arial" panose="020B0604020202020204" pitchFamily="34" charset="0"/>
                <a:cs typeface="Arial" panose="020B0604020202020204" pitchFamily="34" charset="0"/>
              </a:rPr>
              <a:t>DAY/TIME: Tuesday  3.15pm – 4.15pm</a:t>
            </a:r>
          </a:p>
          <a:p>
            <a:r>
              <a:rPr lang="en-GB" dirty="0">
                <a:latin typeface="Arial" panose="020B0604020202020204" pitchFamily="34" charset="0"/>
                <a:cs typeface="Arial" panose="020B0604020202020204" pitchFamily="34" charset="0"/>
              </a:rPr>
              <a:t>1 Children’s University credit per week </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A basketball club is a fun place where you can learn how to play basketball, make friends, and stay active. You’ll practice skills like dribbling, passing, shooting, and working as a team. There are fun games, team activities, and lots of chances to play and learn. It’s a great way to have fun, get better at basketball, and enjoy being part of a team!</a:t>
            </a:r>
          </a:p>
        </p:txBody>
      </p:sp>
      <p:sp>
        <p:nvSpPr>
          <p:cNvPr id="4" name="TextBox 3">
            <a:extLst>
              <a:ext uri="{FF2B5EF4-FFF2-40B4-BE49-F238E27FC236}">
                <a16:creationId xmlns:a16="http://schemas.microsoft.com/office/drawing/2014/main" id="{FE5331FC-3BCD-4257-8B9A-DB7FDE9F5867}"/>
              </a:ext>
            </a:extLst>
          </p:cNvPr>
          <p:cNvSpPr txBox="1"/>
          <p:nvPr/>
        </p:nvSpPr>
        <p:spPr>
          <a:xfrm>
            <a:off x="6583680" y="5707781"/>
            <a:ext cx="5188017" cy="584775"/>
          </a:xfrm>
          <a:prstGeom prst="rect">
            <a:avLst/>
          </a:prstGeom>
          <a:noFill/>
        </p:spPr>
        <p:txBody>
          <a:bodyPr wrap="square" rtlCol="0">
            <a:spAutoFit/>
          </a:bodyPr>
          <a:lstStyle/>
          <a:p>
            <a:pPr algn="r"/>
            <a:r>
              <a:rPr lang="en-GB" sz="3200" b="1" dirty="0">
                <a:solidFill>
                  <a:schemeClr val="accent2"/>
                </a:solidFill>
                <a:latin typeface="Arial" panose="020B0604020202020204" pitchFamily="34" charset="0"/>
                <a:cs typeface="Arial" panose="020B0604020202020204" pitchFamily="34" charset="0"/>
              </a:rPr>
              <a:t>HEALTH AND FITNESS </a:t>
            </a:r>
          </a:p>
        </p:txBody>
      </p:sp>
      <p:pic>
        <p:nvPicPr>
          <p:cNvPr id="5" name="Picture 4">
            <a:extLst>
              <a:ext uri="{FF2B5EF4-FFF2-40B4-BE49-F238E27FC236}">
                <a16:creationId xmlns:a16="http://schemas.microsoft.com/office/drawing/2014/main" id="{8D007C8E-1514-4F91-93F4-837E8D2E6540}"/>
              </a:ext>
            </a:extLst>
          </p:cNvPr>
          <p:cNvPicPr>
            <a:picLocks noChangeAspect="1"/>
          </p:cNvPicPr>
          <p:nvPr/>
        </p:nvPicPr>
        <p:blipFill>
          <a:blip r:embed="rId2"/>
          <a:stretch>
            <a:fillRect/>
          </a:stretch>
        </p:blipFill>
        <p:spPr>
          <a:xfrm>
            <a:off x="802463" y="5447001"/>
            <a:ext cx="2560542" cy="1079086"/>
          </a:xfrm>
          <a:prstGeom prst="rect">
            <a:avLst/>
          </a:prstGeom>
        </p:spPr>
      </p:pic>
      <p:pic>
        <p:nvPicPr>
          <p:cNvPr id="7" name="Picture 6">
            <a:extLst>
              <a:ext uri="{FF2B5EF4-FFF2-40B4-BE49-F238E27FC236}">
                <a16:creationId xmlns:a16="http://schemas.microsoft.com/office/drawing/2014/main" id="{D515350B-EA96-4063-A4AC-7D8B7AB17AFD}"/>
              </a:ext>
            </a:extLst>
          </p:cNvPr>
          <p:cNvPicPr>
            <a:picLocks noChangeAspect="1"/>
          </p:cNvPicPr>
          <p:nvPr/>
        </p:nvPicPr>
        <p:blipFill>
          <a:blip r:embed="rId3"/>
          <a:stretch>
            <a:fillRect/>
          </a:stretch>
        </p:blipFill>
        <p:spPr>
          <a:xfrm>
            <a:off x="8710231" y="479242"/>
            <a:ext cx="2804435" cy="2668220"/>
          </a:xfrm>
          <a:prstGeom prst="rect">
            <a:avLst/>
          </a:prstGeom>
        </p:spPr>
      </p:pic>
    </p:spTree>
    <p:extLst>
      <p:ext uri="{BB962C8B-B14F-4D97-AF65-F5344CB8AC3E}">
        <p14:creationId xmlns:p14="http://schemas.microsoft.com/office/powerpoint/2010/main" val="7389766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6129A-AD8E-4CD6-A921-8755A65421A3}"/>
              </a:ext>
            </a:extLst>
          </p:cNvPr>
          <p:cNvSpPr>
            <a:spLocks noGrp="1"/>
          </p:cNvSpPr>
          <p:nvPr>
            <p:ph type="title"/>
          </p:nvPr>
        </p:nvSpPr>
        <p:spPr/>
        <p:txBody>
          <a:bodyPr/>
          <a:lstStyle/>
          <a:p>
            <a:r>
              <a:rPr lang="en-GB" dirty="0"/>
              <a:t>Super Singers </a:t>
            </a:r>
          </a:p>
        </p:txBody>
      </p:sp>
      <p:sp>
        <p:nvSpPr>
          <p:cNvPr id="3" name="Content Placeholder 2">
            <a:extLst>
              <a:ext uri="{FF2B5EF4-FFF2-40B4-BE49-F238E27FC236}">
                <a16:creationId xmlns:a16="http://schemas.microsoft.com/office/drawing/2014/main" id="{7D63E07D-7060-4621-B700-8A21045B8842}"/>
              </a:ext>
            </a:extLst>
          </p:cNvPr>
          <p:cNvSpPr>
            <a:spLocks noGrp="1"/>
          </p:cNvSpPr>
          <p:nvPr>
            <p:ph idx="1"/>
          </p:nvPr>
        </p:nvSpPr>
        <p:spPr>
          <a:xfrm>
            <a:off x="677334" y="1566228"/>
            <a:ext cx="9823828" cy="3880773"/>
          </a:xfrm>
        </p:spPr>
        <p:txBody>
          <a:bodyPr>
            <a:normAutofit fontScale="92500" lnSpcReduction="20000"/>
          </a:bodyPr>
          <a:lstStyle/>
          <a:p>
            <a:r>
              <a:rPr lang="en-GB" dirty="0">
                <a:solidFill>
                  <a:schemeClr val="tx1"/>
                </a:solidFill>
                <a:latin typeface="Arial" panose="020B0604020202020204" pitchFamily="34" charset="0"/>
                <a:cs typeface="Arial" panose="020B0604020202020204" pitchFamily="34" charset="0"/>
              </a:rPr>
              <a:t>YEAR GROUP: Y1-6</a:t>
            </a:r>
          </a:p>
          <a:p>
            <a:r>
              <a:rPr lang="en-GB" dirty="0">
                <a:solidFill>
                  <a:schemeClr val="tx1"/>
                </a:solidFill>
                <a:latin typeface="Arial" panose="020B0604020202020204" pitchFamily="34" charset="0"/>
                <a:cs typeface="Arial" panose="020B0604020202020204" pitchFamily="34" charset="0"/>
              </a:rPr>
              <a:t>CLUB LEADER: Mrs Amison </a:t>
            </a:r>
          </a:p>
          <a:p>
            <a:r>
              <a:rPr lang="en-GB" dirty="0">
                <a:solidFill>
                  <a:schemeClr val="tx1"/>
                </a:solidFill>
                <a:latin typeface="Arial" panose="020B0604020202020204" pitchFamily="34" charset="0"/>
                <a:cs typeface="Arial" panose="020B0604020202020204" pitchFamily="34" charset="0"/>
              </a:rPr>
              <a:t>DAY/TIME: Tuesdays</a:t>
            </a:r>
          </a:p>
          <a:p>
            <a:r>
              <a:rPr lang="en-GB" b="1" dirty="0">
                <a:solidFill>
                  <a:schemeClr val="tx1"/>
                </a:solidFill>
                <a:latin typeface="Arial" panose="020B0604020202020204" pitchFamily="34" charset="0"/>
                <a:cs typeface="Arial" panose="020B0604020202020204" pitchFamily="34" charset="0"/>
              </a:rPr>
              <a:t>KS1 </a:t>
            </a:r>
            <a:r>
              <a:rPr lang="en-GB" dirty="0">
                <a:solidFill>
                  <a:schemeClr val="tx1"/>
                </a:solidFill>
                <a:latin typeface="Arial" panose="020B0604020202020204" pitchFamily="34" charset="0"/>
                <a:cs typeface="Arial" panose="020B0604020202020204" pitchFamily="34" charset="0"/>
              </a:rPr>
              <a:t>3:15PM-3:45PM</a:t>
            </a:r>
          </a:p>
          <a:p>
            <a:r>
              <a:rPr lang="en-GB" b="1" dirty="0">
                <a:solidFill>
                  <a:schemeClr val="tx1"/>
                </a:solidFill>
                <a:latin typeface="Arial" panose="020B0604020202020204" pitchFamily="34" charset="0"/>
                <a:cs typeface="Arial" panose="020B0604020202020204" pitchFamily="34" charset="0"/>
              </a:rPr>
              <a:t>KS2</a:t>
            </a:r>
            <a:r>
              <a:rPr lang="en-GB" dirty="0">
                <a:solidFill>
                  <a:schemeClr val="tx1"/>
                </a:solidFill>
                <a:latin typeface="Arial" panose="020B0604020202020204" pitchFamily="34" charset="0"/>
                <a:cs typeface="Arial" panose="020B0604020202020204" pitchFamily="34" charset="0"/>
              </a:rPr>
              <a:t> 3:15-4:15PM</a:t>
            </a:r>
          </a:p>
          <a:p>
            <a:r>
              <a:rPr lang="en-GB" dirty="0">
                <a:solidFill>
                  <a:schemeClr val="tx1"/>
                </a:solidFill>
                <a:latin typeface="Arial" panose="020B0604020202020204" pitchFamily="34" charset="0"/>
                <a:cs typeface="Arial" panose="020B0604020202020204" pitchFamily="34" charset="0"/>
              </a:rPr>
              <a:t>1 Children’s University credit per week </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solidFill>
                  <a:schemeClr val="tx1"/>
                </a:solidFill>
                <a:latin typeface="Arial" panose="020B0604020202020204" pitchFamily="34" charset="0"/>
                <a:cs typeface="Arial" panose="020B0604020202020204" pitchFamily="34" charset="0"/>
              </a:rPr>
              <a:t>Imagine singing as part of a choir of up to 9,000 children in a major arena (The largest choir in the world!) </a:t>
            </a:r>
          </a:p>
          <a:p>
            <a:pPr marL="0" indent="0">
              <a:buNone/>
            </a:pPr>
            <a:r>
              <a:rPr lang="en-GB" dirty="0">
                <a:solidFill>
                  <a:schemeClr val="tx1"/>
                </a:solidFill>
                <a:latin typeface="Arial" panose="020B0604020202020204" pitchFamily="34" charset="0"/>
                <a:cs typeface="Arial" panose="020B0604020202020204" pitchFamily="34" charset="0"/>
              </a:rPr>
              <a:t>Young Voices gives you the chance to perform in a world-class arena alongside amazing artists – a huge boost to confidence, teamwork and motivation. The chosen songs are fun, upbeat and uplifting and energising. You will also learn some dance moves with Andy and his team from Urban Strides. </a:t>
            </a:r>
          </a:p>
        </p:txBody>
      </p:sp>
      <p:sp>
        <p:nvSpPr>
          <p:cNvPr id="4" name="TextBox 3">
            <a:extLst>
              <a:ext uri="{FF2B5EF4-FFF2-40B4-BE49-F238E27FC236}">
                <a16:creationId xmlns:a16="http://schemas.microsoft.com/office/drawing/2014/main" id="{FE5331FC-3BCD-4257-8B9A-DB7FDE9F5867}"/>
              </a:ext>
            </a:extLst>
          </p:cNvPr>
          <p:cNvSpPr txBox="1"/>
          <p:nvPr/>
        </p:nvSpPr>
        <p:spPr>
          <a:xfrm>
            <a:off x="6583680" y="5707781"/>
            <a:ext cx="5188017" cy="584775"/>
          </a:xfrm>
          <a:prstGeom prst="rect">
            <a:avLst/>
          </a:prstGeom>
          <a:noFill/>
        </p:spPr>
        <p:txBody>
          <a:bodyPr wrap="square" rtlCol="0">
            <a:spAutoFit/>
          </a:bodyPr>
          <a:lstStyle/>
          <a:p>
            <a:pPr algn="r"/>
            <a:r>
              <a:rPr lang="en-GB" sz="3200" b="1" dirty="0">
                <a:solidFill>
                  <a:schemeClr val="accent2"/>
                </a:solidFill>
                <a:latin typeface="Arial" panose="020B0604020202020204" pitchFamily="34" charset="0"/>
                <a:cs typeface="Arial" panose="020B0604020202020204" pitchFamily="34" charset="0"/>
              </a:rPr>
              <a:t>PERFORMING ARTS </a:t>
            </a:r>
          </a:p>
        </p:txBody>
      </p:sp>
      <p:pic>
        <p:nvPicPr>
          <p:cNvPr id="5" name="Picture 4">
            <a:extLst>
              <a:ext uri="{FF2B5EF4-FFF2-40B4-BE49-F238E27FC236}">
                <a16:creationId xmlns:a16="http://schemas.microsoft.com/office/drawing/2014/main" id="{8D007C8E-1514-4F91-93F4-837E8D2E6540}"/>
              </a:ext>
            </a:extLst>
          </p:cNvPr>
          <p:cNvPicPr>
            <a:picLocks noChangeAspect="1"/>
          </p:cNvPicPr>
          <p:nvPr/>
        </p:nvPicPr>
        <p:blipFill>
          <a:blip r:embed="rId2"/>
          <a:stretch>
            <a:fillRect/>
          </a:stretch>
        </p:blipFill>
        <p:spPr>
          <a:xfrm>
            <a:off x="802463" y="5460625"/>
            <a:ext cx="2560542" cy="1079086"/>
          </a:xfrm>
          <a:prstGeom prst="rect">
            <a:avLst/>
          </a:prstGeom>
        </p:spPr>
      </p:pic>
      <p:pic>
        <p:nvPicPr>
          <p:cNvPr id="7" name="Picture 6">
            <a:extLst>
              <a:ext uri="{FF2B5EF4-FFF2-40B4-BE49-F238E27FC236}">
                <a16:creationId xmlns:a16="http://schemas.microsoft.com/office/drawing/2014/main" id="{2FD1E5D6-26BD-4CE9-B09C-6F3374E260E1}"/>
              </a:ext>
            </a:extLst>
          </p:cNvPr>
          <p:cNvPicPr>
            <a:picLocks noChangeAspect="1"/>
          </p:cNvPicPr>
          <p:nvPr/>
        </p:nvPicPr>
        <p:blipFill>
          <a:blip r:embed="rId3"/>
          <a:stretch>
            <a:fillRect/>
          </a:stretch>
        </p:blipFill>
        <p:spPr>
          <a:xfrm>
            <a:off x="8223299" y="269507"/>
            <a:ext cx="3484810" cy="2892392"/>
          </a:xfrm>
          <a:prstGeom prst="rect">
            <a:avLst/>
          </a:prstGeom>
        </p:spPr>
      </p:pic>
    </p:spTree>
    <p:extLst>
      <p:ext uri="{BB962C8B-B14F-4D97-AF65-F5344CB8AC3E}">
        <p14:creationId xmlns:p14="http://schemas.microsoft.com/office/powerpoint/2010/main" val="19862829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6129A-AD8E-4CD6-A921-8755A65421A3}"/>
              </a:ext>
            </a:extLst>
          </p:cNvPr>
          <p:cNvSpPr>
            <a:spLocks noGrp="1"/>
          </p:cNvSpPr>
          <p:nvPr>
            <p:ph type="title"/>
          </p:nvPr>
        </p:nvSpPr>
        <p:spPr/>
        <p:txBody>
          <a:bodyPr/>
          <a:lstStyle/>
          <a:p>
            <a:r>
              <a:rPr lang="en-GB" dirty="0"/>
              <a:t>Dance </a:t>
            </a:r>
          </a:p>
        </p:txBody>
      </p:sp>
      <p:sp>
        <p:nvSpPr>
          <p:cNvPr id="3" name="Content Placeholder 2">
            <a:extLst>
              <a:ext uri="{FF2B5EF4-FFF2-40B4-BE49-F238E27FC236}">
                <a16:creationId xmlns:a16="http://schemas.microsoft.com/office/drawing/2014/main" id="{7D63E07D-7060-4621-B700-8A21045B8842}"/>
              </a:ext>
            </a:extLst>
          </p:cNvPr>
          <p:cNvSpPr>
            <a:spLocks noGrp="1"/>
          </p:cNvSpPr>
          <p:nvPr>
            <p:ph idx="1"/>
          </p:nvPr>
        </p:nvSpPr>
        <p:spPr>
          <a:xfrm>
            <a:off x="677334" y="1878704"/>
            <a:ext cx="9823828" cy="3880773"/>
          </a:xfrm>
        </p:spPr>
        <p:txBody>
          <a:bodyPr>
            <a:normAutofit/>
          </a:bodyPr>
          <a:lstStyle/>
          <a:p>
            <a:r>
              <a:rPr lang="en-GB" dirty="0">
                <a:solidFill>
                  <a:schemeClr val="tx1"/>
                </a:solidFill>
                <a:latin typeface="Arial" panose="020B0604020202020204" pitchFamily="34" charset="0"/>
                <a:cs typeface="Arial" panose="020B0604020202020204" pitchFamily="34" charset="0"/>
              </a:rPr>
              <a:t>YEAR GROUP: Year 3, 4, 5, 6</a:t>
            </a:r>
          </a:p>
          <a:p>
            <a:r>
              <a:rPr lang="en-GB" dirty="0">
                <a:solidFill>
                  <a:schemeClr val="tx1"/>
                </a:solidFill>
                <a:latin typeface="Arial" panose="020B0604020202020204" pitchFamily="34" charset="0"/>
                <a:cs typeface="Arial" panose="020B0604020202020204" pitchFamily="34" charset="0"/>
              </a:rPr>
              <a:t>CLUB LEADER: Mr Case </a:t>
            </a:r>
          </a:p>
          <a:p>
            <a:r>
              <a:rPr lang="en-GB" dirty="0">
                <a:solidFill>
                  <a:schemeClr val="tx1"/>
                </a:solidFill>
                <a:latin typeface="Arial" panose="020B0604020202020204" pitchFamily="34" charset="0"/>
                <a:cs typeface="Arial" panose="020B0604020202020204" pitchFamily="34" charset="0"/>
              </a:rPr>
              <a:t>DAY/TIME: Wednesday  3:15 – 4:30pm </a:t>
            </a:r>
          </a:p>
          <a:p>
            <a:r>
              <a:rPr lang="en-GB" dirty="0">
                <a:solidFill>
                  <a:schemeClr val="tx1"/>
                </a:solidFill>
                <a:latin typeface="Arial" panose="020B0604020202020204" pitchFamily="34" charset="0"/>
                <a:cs typeface="Arial" panose="020B0604020202020204" pitchFamily="34" charset="0"/>
              </a:rPr>
              <a:t>1 Children’s University credit per week </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solidFill>
                  <a:schemeClr val="tx1"/>
                </a:solidFill>
                <a:latin typeface="Arial" panose="020B0604020202020204" pitchFamily="34" charset="0"/>
                <a:cs typeface="Arial" panose="020B0604020202020204" pitchFamily="34" charset="0"/>
              </a:rPr>
              <a:t>Come along to Street Dance with Mr Case to learn how to dance with energy, rhythm, and style. The club helps you get better at dancing, stay active, and have fun with friends. </a:t>
            </a:r>
          </a:p>
        </p:txBody>
      </p:sp>
      <p:sp>
        <p:nvSpPr>
          <p:cNvPr id="4" name="TextBox 3">
            <a:extLst>
              <a:ext uri="{FF2B5EF4-FFF2-40B4-BE49-F238E27FC236}">
                <a16:creationId xmlns:a16="http://schemas.microsoft.com/office/drawing/2014/main" id="{FE5331FC-3BCD-4257-8B9A-DB7FDE9F5867}"/>
              </a:ext>
            </a:extLst>
          </p:cNvPr>
          <p:cNvSpPr txBox="1"/>
          <p:nvPr/>
        </p:nvSpPr>
        <p:spPr>
          <a:xfrm>
            <a:off x="6583680" y="5707781"/>
            <a:ext cx="5188017" cy="584775"/>
          </a:xfrm>
          <a:prstGeom prst="rect">
            <a:avLst/>
          </a:prstGeom>
          <a:noFill/>
        </p:spPr>
        <p:txBody>
          <a:bodyPr wrap="square" rtlCol="0">
            <a:spAutoFit/>
          </a:bodyPr>
          <a:lstStyle/>
          <a:p>
            <a:pPr algn="r"/>
            <a:r>
              <a:rPr lang="en-GB" sz="3200" b="1" dirty="0">
                <a:solidFill>
                  <a:schemeClr val="accent2"/>
                </a:solidFill>
                <a:latin typeface="Arial" panose="020B0604020202020204" pitchFamily="34" charset="0"/>
                <a:cs typeface="Arial" panose="020B0604020202020204" pitchFamily="34" charset="0"/>
              </a:rPr>
              <a:t>PERFORMING ARTS </a:t>
            </a:r>
          </a:p>
        </p:txBody>
      </p:sp>
      <p:pic>
        <p:nvPicPr>
          <p:cNvPr id="5" name="Picture 4">
            <a:extLst>
              <a:ext uri="{FF2B5EF4-FFF2-40B4-BE49-F238E27FC236}">
                <a16:creationId xmlns:a16="http://schemas.microsoft.com/office/drawing/2014/main" id="{8D007C8E-1514-4F91-93F4-837E8D2E6540}"/>
              </a:ext>
            </a:extLst>
          </p:cNvPr>
          <p:cNvPicPr>
            <a:picLocks noChangeAspect="1"/>
          </p:cNvPicPr>
          <p:nvPr/>
        </p:nvPicPr>
        <p:blipFill>
          <a:blip r:embed="rId2"/>
          <a:stretch>
            <a:fillRect/>
          </a:stretch>
        </p:blipFill>
        <p:spPr>
          <a:xfrm>
            <a:off x="802463" y="5460625"/>
            <a:ext cx="2560542" cy="1079086"/>
          </a:xfrm>
          <a:prstGeom prst="rect">
            <a:avLst/>
          </a:prstGeom>
        </p:spPr>
      </p:pic>
      <p:pic>
        <p:nvPicPr>
          <p:cNvPr id="6" name="Picture 5">
            <a:extLst>
              <a:ext uri="{FF2B5EF4-FFF2-40B4-BE49-F238E27FC236}">
                <a16:creationId xmlns:a16="http://schemas.microsoft.com/office/drawing/2014/main" id="{6B536BE4-2D1B-4F56-9E29-36FBFFA11D8C}"/>
              </a:ext>
            </a:extLst>
          </p:cNvPr>
          <p:cNvPicPr>
            <a:picLocks noChangeAspect="1"/>
          </p:cNvPicPr>
          <p:nvPr/>
        </p:nvPicPr>
        <p:blipFill>
          <a:blip r:embed="rId3"/>
          <a:stretch>
            <a:fillRect/>
          </a:stretch>
        </p:blipFill>
        <p:spPr>
          <a:xfrm>
            <a:off x="6791438" y="352827"/>
            <a:ext cx="4723228" cy="2647370"/>
          </a:xfrm>
          <a:prstGeom prst="rect">
            <a:avLst/>
          </a:prstGeom>
        </p:spPr>
      </p:pic>
    </p:spTree>
    <p:extLst>
      <p:ext uri="{BB962C8B-B14F-4D97-AF65-F5344CB8AC3E}">
        <p14:creationId xmlns:p14="http://schemas.microsoft.com/office/powerpoint/2010/main" val="39723310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6129A-AD8E-4CD6-A921-8755A65421A3}"/>
              </a:ext>
            </a:extLst>
          </p:cNvPr>
          <p:cNvSpPr>
            <a:spLocks noGrp="1"/>
          </p:cNvSpPr>
          <p:nvPr>
            <p:ph type="title"/>
          </p:nvPr>
        </p:nvSpPr>
        <p:spPr/>
        <p:txBody>
          <a:bodyPr/>
          <a:lstStyle/>
          <a:p>
            <a:r>
              <a:rPr lang="en-GB" dirty="0"/>
              <a:t>Story Club </a:t>
            </a:r>
          </a:p>
        </p:txBody>
      </p:sp>
      <p:sp>
        <p:nvSpPr>
          <p:cNvPr id="3" name="Content Placeholder 2">
            <a:extLst>
              <a:ext uri="{FF2B5EF4-FFF2-40B4-BE49-F238E27FC236}">
                <a16:creationId xmlns:a16="http://schemas.microsoft.com/office/drawing/2014/main" id="{7D63E07D-7060-4621-B700-8A21045B8842}"/>
              </a:ext>
            </a:extLst>
          </p:cNvPr>
          <p:cNvSpPr>
            <a:spLocks noGrp="1"/>
          </p:cNvSpPr>
          <p:nvPr>
            <p:ph idx="1"/>
          </p:nvPr>
        </p:nvSpPr>
        <p:spPr>
          <a:xfrm>
            <a:off x="677334" y="1878704"/>
            <a:ext cx="9823828" cy="3880773"/>
          </a:xfrm>
        </p:spPr>
        <p:txBody>
          <a:bodyPr>
            <a:normAutofit/>
          </a:bodyPr>
          <a:lstStyle/>
          <a:p>
            <a:r>
              <a:rPr lang="en-GB" dirty="0">
                <a:solidFill>
                  <a:schemeClr val="tx1"/>
                </a:solidFill>
                <a:latin typeface="Arial" panose="020B0604020202020204" pitchFamily="34" charset="0"/>
                <a:cs typeface="Arial" panose="020B0604020202020204" pitchFamily="34" charset="0"/>
              </a:rPr>
              <a:t>YEAR GROUP: Year 1 &amp; 2</a:t>
            </a:r>
          </a:p>
          <a:p>
            <a:r>
              <a:rPr lang="en-GB" dirty="0">
                <a:solidFill>
                  <a:schemeClr val="tx1"/>
                </a:solidFill>
                <a:latin typeface="Arial" panose="020B0604020202020204" pitchFamily="34" charset="0"/>
                <a:cs typeface="Arial" panose="020B0604020202020204" pitchFamily="34" charset="0"/>
              </a:rPr>
              <a:t>CLUB LEADER: Mrs Davis</a:t>
            </a:r>
          </a:p>
          <a:p>
            <a:r>
              <a:rPr lang="en-GB" dirty="0">
                <a:solidFill>
                  <a:schemeClr val="tx1"/>
                </a:solidFill>
                <a:latin typeface="Arial" panose="020B0604020202020204" pitchFamily="34" charset="0"/>
                <a:cs typeface="Arial" panose="020B0604020202020204" pitchFamily="34" charset="0"/>
              </a:rPr>
              <a:t>DAY/TIME: Tuesday 3:15-4pm</a:t>
            </a:r>
          </a:p>
          <a:p>
            <a:r>
              <a:rPr lang="en-GB" dirty="0">
                <a:solidFill>
                  <a:schemeClr val="tx1"/>
                </a:solidFill>
                <a:latin typeface="Arial" panose="020B0604020202020204" pitchFamily="34" charset="0"/>
                <a:cs typeface="Arial" panose="020B0604020202020204" pitchFamily="34" charset="0"/>
              </a:rPr>
              <a:t>1 Children’s University credit per week </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solidFill>
                  <a:schemeClr val="tx1"/>
                </a:solidFill>
                <a:latin typeface="Arial" panose="020B0604020202020204" pitchFamily="34" charset="0"/>
                <a:cs typeface="Arial" panose="020B0604020202020204" pitchFamily="34" charset="0"/>
              </a:rPr>
              <a:t>In story club, you will have the opportunity to listen to and share in a wide range of enjoyable children’s books. We will not only be improving our reading skills but will be using our imaginations to complete fun activities linked to the focus story of the week. </a:t>
            </a:r>
          </a:p>
        </p:txBody>
      </p:sp>
      <p:sp>
        <p:nvSpPr>
          <p:cNvPr id="4" name="TextBox 3">
            <a:extLst>
              <a:ext uri="{FF2B5EF4-FFF2-40B4-BE49-F238E27FC236}">
                <a16:creationId xmlns:a16="http://schemas.microsoft.com/office/drawing/2014/main" id="{FE5331FC-3BCD-4257-8B9A-DB7FDE9F5867}"/>
              </a:ext>
            </a:extLst>
          </p:cNvPr>
          <p:cNvSpPr txBox="1"/>
          <p:nvPr/>
        </p:nvSpPr>
        <p:spPr>
          <a:xfrm>
            <a:off x="5589248" y="5707780"/>
            <a:ext cx="5188017" cy="584775"/>
          </a:xfrm>
          <a:prstGeom prst="rect">
            <a:avLst/>
          </a:prstGeom>
          <a:noFill/>
        </p:spPr>
        <p:txBody>
          <a:bodyPr wrap="square" rtlCol="0">
            <a:spAutoFit/>
          </a:bodyPr>
          <a:lstStyle/>
          <a:p>
            <a:pPr algn="r"/>
            <a:r>
              <a:rPr lang="en-GB" sz="3200" b="1" dirty="0">
                <a:solidFill>
                  <a:schemeClr val="accent2"/>
                </a:solidFill>
                <a:latin typeface="Arial" panose="020B0604020202020204" pitchFamily="34" charset="0"/>
                <a:cs typeface="Arial" panose="020B0604020202020204" pitchFamily="34" charset="0"/>
              </a:rPr>
              <a:t>CURRICULUM CLUBS </a:t>
            </a:r>
          </a:p>
        </p:txBody>
      </p:sp>
      <p:pic>
        <p:nvPicPr>
          <p:cNvPr id="5" name="Picture 4">
            <a:extLst>
              <a:ext uri="{FF2B5EF4-FFF2-40B4-BE49-F238E27FC236}">
                <a16:creationId xmlns:a16="http://schemas.microsoft.com/office/drawing/2014/main" id="{8D007C8E-1514-4F91-93F4-837E8D2E6540}"/>
              </a:ext>
            </a:extLst>
          </p:cNvPr>
          <p:cNvPicPr>
            <a:picLocks noChangeAspect="1"/>
          </p:cNvPicPr>
          <p:nvPr/>
        </p:nvPicPr>
        <p:blipFill>
          <a:blip r:embed="rId2"/>
          <a:stretch>
            <a:fillRect/>
          </a:stretch>
        </p:blipFill>
        <p:spPr>
          <a:xfrm>
            <a:off x="802463" y="5460625"/>
            <a:ext cx="2560542" cy="1079086"/>
          </a:xfrm>
          <a:prstGeom prst="rect">
            <a:avLst/>
          </a:prstGeom>
        </p:spPr>
      </p:pic>
      <p:pic>
        <p:nvPicPr>
          <p:cNvPr id="1026" name="Picture 2">
            <a:extLst>
              <a:ext uri="{FF2B5EF4-FFF2-40B4-BE49-F238E27FC236}">
                <a16:creationId xmlns:a16="http://schemas.microsoft.com/office/drawing/2014/main" id="{C880C267-E277-4BC0-8A2D-9B139F9870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98544" y="394446"/>
            <a:ext cx="1978532" cy="248322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EF3472FB-0DEC-4347-A78C-03FEF38CA9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07680" y="1270000"/>
            <a:ext cx="1955096" cy="1962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48604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C0659-E40C-4C33-B2C0-D607EE03CCDE}"/>
              </a:ext>
            </a:extLst>
          </p:cNvPr>
          <p:cNvSpPr>
            <a:spLocks noGrp="1"/>
          </p:cNvSpPr>
          <p:nvPr>
            <p:ph type="title"/>
          </p:nvPr>
        </p:nvSpPr>
        <p:spPr>
          <a:xfrm>
            <a:off x="3705726" y="385011"/>
            <a:ext cx="5313145" cy="972152"/>
          </a:xfrm>
        </p:spPr>
        <p:txBody>
          <a:bodyPr/>
          <a:lstStyle/>
          <a:p>
            <a:r>
              <a:rPr lang="en-GB" dirty="0"/>
              <a:t>Children’s University </a:t>
            </a:r>
          </a:p>
        </p:txBody>
      </p:sp>
      <p:sp>
        <p:nvSpPr>
          <p:cNvPr id="3" name="Content Placeholder 2">
            <a:extLst>
              <a:ext uri="{FF2B5EF4-FFF2-40B4-BE49-F238E27FC236}">
                <a16:creationId xmlns:a16="http://schemas.microsoft.com/office/drawing/2014/main" id="{69519183-D2A8-4805-9BA1-1F2F87739D71}"/>
              </a:ext>
            </a:extLst>
          </p:cNvPr>
          <p:cNvSpPr>
            <a:spLocks noGrp="1"/>
          </p:cNvSpPr>
          <p:nvPr>
            <p:ph idx="1"/>
          </p:nvPr>
        </p:nvSpPr>
        <p:spPr>
          <a:xfrm>
            <a:off x="460408" y="1710980"/>
            <a:ext cx="11271183" cy="4381811"/>
          </a:xfrm>
        </p:spPr>
        <p:txBody>
          <a:bodyPr>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Children’s University is an International critically-acclaimed charity which encourages all children aged 5 to 14 years to try new experiences, develop new interests and acquire new skills through participation in innovative and creative Learning Activities outside of the school day.</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Learning Activities are designed to:</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Raise aspirations, self-esteem &amp; confidence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Encourage curiosity and a love of learning</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Enhance motivation and build resilience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Introduce new life experiences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Offer progression in learning and personal skills development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From Year 1 the amount of hours spent in after school clubs are recorded. It is the learning hours (credits) achieved that lead to the award of a Children’s University Certificate.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dirty="0">
                <a:solidFill>
                  <a:prstClr val="black"/>
                </a:solidFill>
                <a:latin typeface="Arial" panose="020B0604020202020204" pitchFamily="34" charset="0"/>
                <a:cs typeface="Arial" panose="020B0604020202020204" pitchFamily="34" charset="0"/>
              </a:rPr>
              <a:t>C</a:t>
            </a:r>
            <a:r>
              <a:rPr kumimoji="0" lang="en-GB" sz="14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hildren</a:t>
            </a: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are awarded 1 credit for each after-school session they attend. They can also gain credits for educational visits and supporting the school in after school events.  Children can also achieve credits if they attend clubs outside of school if they are accredited with the Children’s University.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Children will receive a certificate each year dependent upon the number of credits they have, and if they have achieved the next award.</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Certificates start at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Bronze Certificate – 30 credits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Silver Certificate - 65 credits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Gold Certificate – 100 credits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And continue onto Awards, Degrees &amp; Diplomas</a:t>
            </a:r>
            <a:endParaRPr lang="en-GB" sz="1400" dirty="0"/>
          </a:p>
        </p:txBody>
      </p:sp>
      <p:pic>
        <p:nvPicPr>
          <p:cNvPr id="5" name="Picture 4">
            <a:extLst>
              <a:ext uri="{FF2B5EF4-FFF2-40B4-BE49-F238E27FC236}">
                <a16:creationId xmlns:a16="http://schemas.microsoft.com/office/drawing/2014/main" id="{608B8A50-7B10-4724-A54C-54502597AD6A}"/>
              </a:ext>
            </a:extLst>
          </p:cNvPr>
          <p:cNvPicPr>
            <a:picLocks noChangeAspect="1"/>
          </p:cNvPicPr>
          <p:nvPr/>
        </p:nvPicPr>
        <p:blipFill>
          <a:blip r:embed="rId2"/>
          <a:stretch>
            <a:fillRect/>
          </a:stretch>
        </p:blipFill>
        <p:spPr>
          <a:xfrm>
            <a:off x="9171049" y="331544"/>
            <a:ext cx="2560542" cy="1079086"/>
          </a:xfrm>
          <a:prstGeom prst="rect">
            <a:avLst/>
          </a:prstGeom>
        </p:spPr>
      </p:pic>
      <p:pic>
        <p:nvPicPr>
          <p:cNvPr id="6" name="Picture 5">
            <a:extLst>
              <a:ext uri="{FF2B5EF4-FFF2-40B4-BE49-F238E27FC236}">
                <a16:creationId xmlns:a16="http://schemas.microsoft.com/office/drawing/2014/main" id="{2F0ED94C-CB7E-4E71-B6B4-87F24AB6E914}"/>
              </a:ext>
            </a:extLst>
          </p:cNvPr>
          <p:cNvPicPr>
            <a:picLocks noChangeAspect="1"/>
          </p:cNvPicPr>
          <p:nvPr/>
        </p:nvPicPr>
        <p:blipFill>
          <a:blip r:embed="rId3">
            <a:alphaModFix amt="70000"/>
            <a:extLst>
              <a:ext uri="{28A0092B-C50C-407E-A947-70E740481C1C}">
                <a14:useLocalDpi xmlns:a14="http://schemas.microsoft.com/office/drawing/2010/main" val="0"/>
              </a:ext>
            </a:extLst>
          </a:blip>
          <a:stretch>
            <a:fillRect/>
          </a:stretch>
        </p:blipFill>
        <p:spPr>
          <a:xfrm>
            <a:off x="1265266" y="294608"/>
            <a:ext cx="1070804" cy="1266197"/>
          </a:xfrm>
          <a:prstGeom prst="rect">
            <a:avLst/>
          </a:prstGeom>
        </p:spPr>
      </p:pic>
    </p:spTree>
    <p:extLst>
      <p:ext uri="{BB962C8B-B14F-4D97-AF65-F5344CB8AC3E}">
        <p14:creationId xmlns:p14="http://schemas.microsoft.com/office/powerpoint/2010/main" val="8488061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C0659-E40C-4C33-B2C0-D607EE03CCDE}"/>
              </a:ext>
            </a:extLst>
          </p:cNvPr>
          <p:cNvSpPr>
            <a:spLocks noGrp="1"/>
          </p:cNvSpPr>
          <p:nvPr>
            <p:ph type="title"/>
          </p:nvPr>
        </p:nvSpPr>
        <p:spPr>
          <a:xfrm>
            <a:off x="3705726" y="385011"/>
            <a:ext cx="5313145" cy="972152"/>
          </a:xfrm>
        </p:spPr>
        <p:txBody>
          <a:bodyPr/>
          <a:lstStyle/>
          <a:p>
            <a:r>
              <a:rPr lang="en-GB" dirty="0"/>
              <a:t>Children’s University </a:t>
            </a:r>
          </a:p>
        </p:txBody>
      </p:sp>
      <p:pic>
        <p:nvPicPr>
          <p:cNvPr id="6" name="Picture 5">
            <a:extLst>
              <a:ext uri="{FF2B5EF4-FFF2-40B4-BE49-F238E27FC236}">
                <a16:creationId xmlns:a16="http://schemas.microsoft.com/office/drawing/2014/main" id="{D51A8E50-CBAC-49EF-A10C-3A9D8B2E8BD4}"/>
              </a:ext>
            </a:extLst>
          </p:cNvPr>
          <p:cNvPicPr>
            <a:picLocks noChangeAspect="1"/>
          </p:cNvPicPr>
          <p:nvPr/>
        </p:nvPicPr>
        <p:blipFill rotWithShape="1">
          <a:blip r:embed="rId2"/>
          <a:srcRect t="21853" b="18709"/>
          <a:stretch/>
        </p:blipFill>
        <p:spPr>
          <a:xfrm>
            <a:off x="462013" y="2050180"/>
            <a:ext cx="11116317" cy="4321743"/>
          </a:xfrm>
          <a:prstGeom prst="rect">
            <a:avLst/>
          </a:prstGeom>
        </p:spPr>
      </p:pic>
      <p:sp>
        <p:nvSpPr>
          <p:cNvPr id="8" name="TextBox 7">
            <a:extLst>
              <a:ext uri="{FF2B5EF4-FFF2-40B4-BE49-F238E27FC236}">
                <a16:creationId xmlns:a16="http://schemas.microsoft.com/office/drawing/2014/main" id="{CF5DA220-5867-4431-A494-08412A4B42B7}"/>
              </a:ext>
            </a:extLst>
          </p:cNvPr>
          <p:cNvSpPr txBox="1"/>
          <p:nvPr/>
        </p:nvSpPr>
        <p:spPr>
          <a:xfrm>
            <a:off x="1174282" y="1431847"/>
            <a:ext cx="9336505"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Which Children’s University certificate and badge will you receive? </a:t>
            </a:r>
          </a:p>
        </p:txBody>
      </p:sp>
      <p:pic>
        <p:nvPicPr>
          <p:cNvPr id="9" name="Picture 8">
            <a:extLst>
              <a:ext uri="{FF2B5EF4-FFF2-40B4-BE49-F238E27FC236}">
                <a16:creationId xmlns:a16="http://schemas.microsoft.com/office/drawing/2014/main" id="{9B1A37B6-4A56-4960-BE7B-830524EB694E}"/>
              </a:ext>
            </a:extLst>
          </p:cNvPr>
          <p:cNvPicPr>
            <a:picLocks noChangeAspect="1"/>
          </p:cNvPicPr>
          <p:nvPr/>
        </p:nvPicPr>
        <p:blipFill>
          <a:blip r:embed="rId3"/>
          <a:stretch>
            <a:fillRect/>
          </a:stretch>
        </p:blipFill>
        <p:spPr>
          <a:xfrm>
            <a:off x="9384632" y="352761"/>
            <a:ext cx="2406426" cy="1014137"/>
          </a:xfrm>
          <a:prstGeom prst="rect">
            <a:avLst/>
          </a:prstGeom>
        </p:spPr>
      </p:pic>
      <p:pic>
        <p:nvPicPr>
          <p:cNvPr id="10" name="Picture 9">
            <a:extLst>
              <a:ext uri="{FF2B5EF4-FFF2-40B4-BE49-F238E27FC236}">
                <a16:creationId xmlns:a16="http://schemas.microsoft.com/office/drawing/2014/main" id="{9B638B35-7E63-4BE9-9FFC-8B2C1BDC287A}"/>
              </a:ext>
            </a:extLst>
          </p:cNvPr>
          <p:cNvPicPr>
            <a:picLocks noChangeAspect="1"/>
          </p:cNvPicPr>
          <p:nvPr/>
        </p:nvPicPr>
        <p:blipFill>
          <a:blip r:embed="rId4">
            <a:alphaModFix amt="70000"/>
            <a:extLst>
              <a:ext uri="{28A0092B-C50C-407E-A947-70E740481C1C}">
                <a14:useLocalDpi xmlns:a14="http://schemas.microsoft.com/office/drawing/2010/main" val="0"/>
              </a:ext>
            </a:extLst>
          </a:blip>
          <a:stretch>
            <a:fillRect/>
          </a:stretch>
        </p:blipFill>
        <p:spPr>
          <a:xfrm>
            <a:off x="610409" y="352761"/>
            <a:ext cx="1070804" cy="1266197"/>
          </a:xfrm>
          <a:prstGeom prst="rect">
            <a:avLst/>
          </a:prstGeom>
        </p:spPr>
      </p:pic>
    </p:spTree>
    <p:extLst>
      <p:ext uri="{BB962C8B-B14F-4D97-AF65-F5344CB8AC3E}">
        <p14:creationId xmlns:p14="http://schemas.microsoft.com/office/powerpoint/2010/main" val="2720418437"/>
      </p:ext>
    </p:extLst>
  </p:cSld>
  <p:clrMapOvr>
    <a:masterClrMapping/>
  </p:clrMapOvr>
</p:sld>
</file>

<file path=ppt/theme/theme1.xml><?xml version="1.0" encoding="utf-8"?>
<a:theme xmlns:a="http://schemas.openxmlformats.org/drawingml/2006/main" name="Facet">
  <a:themeElements>
    <a:clrScheme name="Yellow Orang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2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3_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4.xml><?xml version="1.0" encoding="utf-8"?>
<a:theme xmlns:a="http://schemas.openxmlformats.org/drawingml/2006/main" name="4_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5.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ppt/theme/themeOverride1.xml><?xml version="1.0" encoding="utf-8"?>
<a:themeOverride xmlns:a="http://schemas.openxmlformats.org/drawingml/2006/main">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themeOverride>
</file>

<file path=ppt/theme/themeOverride2.xml><?xml version="1.0" encoding="utf-8"?>
<a:themeOverride xmlns:a="http://schemas.openxmlformats.org/drawingml/2006/main">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themeOverride>
</file>

<file path=docProps/app.xml><?xml version="1.0" encoding="utf-8"?>
<Properties xmlns="http://schemas.openxmlformats.org/officeDocument/2006/extended-properties" xmlns:vt="http://schemas.openxmlformats.org/officeDocument/2006/docPropsVTypes">
  <Template>Facet</Template>
  <TotalTime>713</TotalTime>
  <Words>1713</Words>
  <Application>Microsoft Office PowerPoint</Application>
  <PresentationFormat>Widescreen</PresentationFormat>
  <Paragraphs>147</Paragraphs>
  <Slides>16</Slides>
  <Notes>0</Notes>
  <HiddenSlides>0</HiddenSlides>
  <MMClips>0</MMClips>
  <ScaleCrop>false</ScaleCrop>
  <HeadingPairs>
    <vt:vector size="6" baseType="variant">
      <vt:variant>
        <vt:lpstr>Fonts Used</vt:lpstr>
      </vt:variant>
      <vt:variant>
        <vt:i4>5</vt:i4>
      </vt:variant>
      <vt:variant>
        <vt:lpstr>Theme</vt:lpstr>
      </vt:variant>
      <vt:variant>
        <vt:i4>5</vt:i4>
      </vt:variant>
      <vt:variant>
        <vt:lpstr>Slide Titles</vt:lpstr>
      </vt:variant>
      <vt:variant>
        <vt:i4>16</vt:i4>
      </vt:variant>
    </vt:vector>
  </HeadingPairs>
  <TitlesOfParts>
    <vt:vector size="26" baseType="lpstr">
      <vt:lpstr>Arial</vt:lpstr>
      <vt:lpstr>Corbel</vt:lpstr>
      <vt:lpstr>Trebuchet MS</vt:lpstr>
      <vt:lpstr>Wingdings</vt:lpstr>
      <vt:lpstr>Wingdings 3</vt:lpstr>
      <vt:lpstr>Facet</vt:lpstr>
      <vt:lpstr>2_Facet</vt:lpstr>
      <vt:lpstr>3_Facet</vt:lpstr>
      <vt:lpstr>4_Facet</vt:lpstr>
      <vt:lpstr>Basis</vt:lpstr>
      <vt:lpstr>Our Lady of Grace Catholic Academy </vt:lpstr>
      <vt:lpstr>Our Lady of Grace Catholic Academy </vt:lpstr>
      <vt:lpstr>Faith Formation and Reflection </vt:lpstr>
      <vt:lpstr>Creative Clubs </vt:lpstr>
      <vt:lpstr>PowerPoint Presentation</vt:lpstr>
      <vt:lpstr>Curriculum Clubs </vt:lpstr>
      <vt:lpstr>Performing Arts Clubs </vt:lpstr>
      <vt:lpstr>Minnie Vinnies </vt:lpstr>
      <vt:lpstr>Multi Skills </vt:lpstr>
      <vt:lpstr>Football </vt:lpstr>
      <vt:lpstr>Basketball </vt:lpstr>
      <vt:lpstr>Super Singers </vt:lpstr>
      <vt:lpstr>Dance </vt:lpstr>
      <vt:lpstr>Story Club </vt:lpstr>
      <vt:lpstr>Children’s University </vt:lpstr>
      <vt:lpstr>Children’s University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Debbie Statham</dc:creator>
  <cp:lastModifiedBy>Jess Bird</cp:lastModifiedBy>
  <cp:revision>26</cp:revision>
  <dcterms:created xsi:type="dcterms:W3CDTF">2025-08-30T19:13:45Z</dcterms:created>
  <dcterms:modified xsi:type="dcterms:W3CDTF">2025-09-04T10:16:30Z</dcterms:modified>
</cp:coreProperties>
</file>